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embeddedFontLst>
    <p:embeddedFont>
      <p:font typeface="Open Sans" panose="020B0604020202020204" charset="0"/>
      <p:regular r:id="rId26"/>
      <p:bold r:id="rId27"/>
      <p:italic r:id="rId28"/>
      <p:boldItalic r:id="rId29"/>
    </p:embeddedFont>
    <p:embeddedFont>
      <p:font typeface="PT Sans Narrow" panose="020B0604020202020204" charset="0"/>
      <p:regular r:id="rId30"/>
      <p:bold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312"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85985e86aa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85985e86aa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85985e86aa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85985e86aa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85985e86aa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85985e86aa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85985e86aa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85985e86aa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85985e86aa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85985e86aa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85985e86aa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85985e86aa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85985e86aa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85985e86aa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85985e86aa_0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85985e86aa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85985e86aa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85985e86aa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85985e86aa_0_1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85985e86aa_0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5985e86aa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5985e86aa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85985e86aa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85985e86aa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85985e86aa_0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85985e86aa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85985e86aa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85985e86aa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85985e86aa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85985e86aa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5985e86aa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5985e86aa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85985e86aa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85985e86aa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85985e86aa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85985e86aa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5985e86aa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85985e86aa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85985e86aa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85985e86aa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5985e86aa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85985e86aa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85985e86aa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85985e86aa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LAW 12</a:t>
            </a:r>
            <a:endParaRPr/>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Chapter 7 Part 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Fraud</a:t>
            </a:r>
            <a:endParaRPr/>
          </a:p>
        </p:txBody>
      </p:sp>
      <p:sp>
        <p:nvSpPr>
          <p:cNvPr id="121" name="Google Shape;121;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Fraud is when someone deceives a person on purpose for criminal gain. </a:t>
            </a:r>
            <a:endParaRPr/>
          </a:p>
          <a:p>
            <a:pPr marL="0" lvl="0" indent="0" algn="l" rtl="0">
              <a:spcBef>
                <a:spcPts val="1600"/>
              </a:spcBef>
              <a:spcAft>
                <a:spcPts val="0"/>
              </a:spcAft>
              <a:buNone/>
            </a:pPr>
            <a:r>
              <a:rPr lang="en"/>
              <a:t>Examples:</a:t>
            </a:r>
            <a:endParaRPr/>
          </a:p>
          <a:p>
            <a:pPr marL="457200" lvl="0" indent="-342900" algn="l" rtl="0">
              <a:spcBef>
                <a:spcPts val="1600"/>
              </a:spcBef>
              <a:spcAft>
                <a:spcPts val="0"/>
              </a:spcAft>
              <a:buSzPts val="1800"/>
              <a:buChar char="-"/>
            </a:pPr>
            <a:r>
              <a:rPr lang="en"/>
              <a:t>Lying about your salary to obtain a loan or credit card is fraud.</a:t>
            </a:r>
            <a:endParaRPr/>
          </a:p>
          <a:p>
            <a:pPr marL="457200" lvl="0" indent="-342900" algn="l" rtl="0">
              <a:spcBef>
                <a:spcPts val="0"/>
              </a:spcBef>
              <a:spcAft>
                <a:spcPts val="0"/>
              </a:spcAft>
              <a:buSzPts val="1800"/>
              <a:buChar char="-"/>
            </a:pPr>
            <a:r>
              <a:rPr lang="en"/>
              <a:t>Credit card theft (through lost/stolen cards, counterfeit cards, fraudulent applications)</a:t>
            </a:r>
            <a:endParaRPr/>
          </a:p>
          <a:p>
            <a:pPr marL="457200" lvl="0" indent="-342900" algn="l" rtl="0">
              <a:spcBef>
                <a:spcPts val="0"/>
              </a:spcBef>
              <a:spcAft>
                <a:spcPts val="0"/>
              </a:spcAft>
              <a:buSzPts val="1800"/>
              <a:buChar char="-"/>
            </a:pPr>
            <a:r>
              <a:rPr lang="en"/>
              <a:t>Writing a cheque when you are aware there’s not enough money in your account</a:t>
            </a:r>
            <a:endParaRPr/>
          </a:p>
          <a:p>
            <a:pPr marL="0" lvl="0" indent="0" algn="l" rtl="0">
              <a:spcBef>
                <a:spcPts val="1600"/>
              </a:spcBef>
              <a:spcAft>
                <a:spcPts val="0"/>
              </a:spcAft>
              <a:buNone/>
            </a:pPr>
            <a:r>
              <a:rPr lang="en"/>
              <a:t>Fraud over $5000 is an indictable offense with a max. Sentence of ____________.</a:t>
            </a:r>
            <a:endParaRPr/>
          </a:p>
          <a:p>
            <a:pPr marL="0" lvl="0" indent="0" algn="l" rtl="0">
              <a:spcBef>
                <a:spcPts val="1600"/>
              </a:spcBef>
              <a:spcAft>
                <a:spcPts val="1600"/>
              </a:spcAft>
              <a:buNone/>
            </a:pPr>
            <a:r>
              <a:rPr lang="en"/>
              <a:t>Fraud under $5000 could be __________________________________________________.</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Murder Fraud</a:t>
            </a:r>
            <a:endParaRPr/>
          </a:p>
        </p:txBody>
      </p:sp>
      <p:sp>
        <p:nvSpPr>
          <p:cNvPr id="127" name="Google Shape;127;p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jk this is not real (sry Carter)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“Other” Crimes</a:t>
            </a:r>
            <a:endParaRPr/>
          </a:p>
        </p:txBody>
      </p:sp>
      <p:sp>
        <p:nvSpPr>
          <p:cNvPr id="133" name="Google Shape;133;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Firearms</a:t>
            </a:r>
            <a:endParaRPr/>
          </a:p>
          <a:p>
            <a:pPr marL="457200" lvl="0" indent="-342900" algn="l" rtl="0">
              <a:spcBef>
                <a:spcPts val="0"/>
              </a:spcBef>
              <a:spcAft>
                <a:spcPts val="0"/>
              </a:spcAft>
              <a:buSzPts val="1800"/>
              <a:buChar char="-"/>
            </a:pPr>
            <a:r>
              <a:rPr lang="en"/>
              <a:t>Street racing</a:t>
            </a:r>
            <a:endParaRPr/>
          </a:p>
          <a:p>
            <a:pPr marL="457200" lvl="0" indent="-342900" algn="l" rtl="0">
              <a:spcBef>
                <a:spcPts val="0"/>
              </a:spcBef>
              <a:spcAft>
                <a:spcPts val="0"/>
              </a:spcAft>
              <a:buSzPts val="1800"/>
              <a:buChar char="-"/>
            </a:pPr>
            <a:r>
              <a:rPr lang="en"/>
              <a:t>Prostitution</a:t>
            </a:r>
            <a:endParaRPr/>
          </a:p>
          <a:p>
            <a:pPr marL="457200" lvl="0" indent="-342900" algn="l" rtl="0">
              <a:spcBef>
                <a:spcPts val="0"/>
              </a:spcBef>
              <a:spcAft>
                <a:spcPts val="0"/>
              </a:spcAft>
              <a:buSzPts val="1800"/>
              <a:buChar char="-"/>
            </a:pPr>
            <a:r>
              <a:rPr lang="en"/>
              <a:t>Obscenity</a:t>
            </a:r>
            <a:endParaRPr/>
          </a:p>
          <a:p>
            <a:pPr marL="457200" lvl="0" indent="-342900" algn="l" rtl="0">
              <a:spcBef>
                <a:spcPts val="0"/>
              </a:spcBef>
              <a:spcAft>
                <a:spcPts val="0"/>
              </a:spcAft>
              <a:buSzPts val="1800"/>
              <a:buChar char="-"/>
            </a:pPr>
            <a:r>
              <a:rPr lang="en"/>
              <a:t>Terrorism</a:t>
            </a:r>
            <a:endParaRPr/>
          </a:p>
          <a:p>
            <a:pPr marL="457200" lvl="0" indent="-342900" algn="l" rtl="0">
              <a:spcBef>
                <a:spcPts val="0"/>
              </a:spcBef>
              <a:spcAft>
                <a:spcPts val="0"/>
              </a:spcAft>
              <a:buSzPts val="1800"/>
              <a:buChar char="-"/>
            </a:pPr>
            <a:r>
              <a:rPr lang="en"/>
              <a:t>Criminal harassment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Firearms</a:t>
            </a:r>
            <a:endParaRPr/>
          </a:p>
        </p:txBody>
      </p:sp>
      <p:sp>
        <p:nvSpPr>
          <p:cNvPr id="139" name="Google Shape;139;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Firearms Act covers all firearm laws in Canada, as well as Part III of the Criminal Code.</a:t>
            </a:r>
            <a:endParaRPr/>
          </a:p>
          <a:p>
            <a:pPr marL="0" lvl="0" indent="0" algn="l" rtl="0">
              <a:spcBef>
                <a:spcPts val="1600"/>
              </a:spcBef>
              <a:spcAft>
                <a:spcPts val="0"/>
              </a:spcAft>
              <a:buNone/>
            </a:pPr>
            <a:r>
              <a:rPr lang="en"/>
              <a:t>As of 1995, a person must complete a __________________________________ in order to be in possession of a firearm, as well as registering their firearm.</a:t>
            </a:r>
            <a:endParaRPr/>
          </a:p>
          <a:p>
            <a:pPr marL="0" lvl="0" indent="0" algn="l" rtl="0">
              <a:spcBef>
                <a:spcPts val="1600"/>
              </a:spcBef>
              <a:spcAft>
                <a:spcPts val="0"/>
              </a:spcAft>
              <a:buNone/>
            </a:pPr>
            <a:r>
              <a:rPr lang="en"/>
              <a:t>Illegal use of a firearm could be:</a:t>
            </a:r>
            <a:endParaRPr/>
          </a:p>
          <a:p>
            <a:pPr marL="457200" lvl="0" indent="-342900" algn="l" rtl="0">
              <a:spcBef>
                <a:spcPts val="1600"/>
              </a:spcBef>
              <a:spcAft>
                <a:spcPts val="0"/>
              </a:spcAft>
              <a:buSzPts val="1800"/>
              <a:buChar char="-"/>
            </a:pPr>
            <a:r>
              <a:rPr lang="en"/>
              <a:t>Being in possession of an _______________________________________</a:t>
            </a:r>
            <a:endParaRPr/>
          </a:p>
          <a:p>
            <a:pPr marL="457200" lvl="0" indent="-342900" algn="l" rtl="0">
              <a:spcBef>
                <a:spcPts val="0"/>
              </a:spcBef>
              <a:spcAft>
                <a:spcPts val="0"/>
              </a:spcAft>
              <a:buSzPts val="1800"/>
              <a:buChar char="-"/>
            </a:pPr>
            <a:r>
              <a:rPr lang="en"/>
              <a:t>Possession of a firearm deemed illegal in the country or province/territory</a:t>
            </a:r>
            <a:endParaRPr/>
          </a:p>
          <a:p>
            <a:pPr marL="0" lvl="0" indent="0" algn="l" rtl="0">
              <a:spcBef>
                <a:spcPts val="1600"/>
              </a:spcBef>
              <a:spcAft>
                <a:spcPts val="1600"/>
              </a:spcAft>
              <a:buNone/>
            </a:pPr>
            <a:r>
              <a:rPr lang="en"/>
              <a:t>Note: 2.4% of violent crimes in Canada as of 2006 involved the use of a firearm.  Do you think that’s still true today?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Classes of Firearms (as of 2006)</a:t>
            </a:r>
            <a:endParaRPr/>
          </a:p>
        </p:txBody>
      </p:sp>
      <p:sp>
        <p:nvSpPr>
          <p:cNvPr id="145" name="Google Shape;145;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____________________________________________________________:</a:t>
            </a:r>
            <a:endParaRPr sz="1400"/>
          </a:p>
          <a:p>
            <a:pPr marL="457200" lvl="0" indent="-317500" algn="l" rtl="0">
              <a:spcBef>
                <a:spcPts val="1600"/>
              </a:spcBef>
              <a:spcAft>
                <a:spcPts val="0"/>
              </a:spcAft>
              <a:buSzPts val="1400"/>
              <a:buChar char="-"/>
            </a:pPr>
            <a:r>
              <a:rPr lang="en" sz="1400"/>
              <a:t>“Ordinary” shotguns and rifles for hunting</a:t>
            </a:r>
            <a:endParaRPr sz="1400"/>
          </a:p>
          <a:p>
            <a:pPr marL="0" lvl="0" indent="0" algn="l" rtl="0">
              <a:spcBef>
                <a:spcPts val="1600"/>
              </a:spcBef>
              <a:spcAft>
                <a:spcPts val="0"/>
              </a:spcAft>
              <a:buNone/>
            </a:pPr>
            <a:r>
              <a:rPr lang="en" sz="1400"/>
              <a:t>_____________________________________________:</a:t>
            </a:r>
            <a:endParaRPr sz="1400"/>
          </a:p>
          <a:p>
            <a:pPr marL="457200" lvl="0" indent="-317500" algn="l" rtl="0">
              <a:spcBef>
                <a:spcPts val="1600"/>
              </a:spcBef>
              <a:spcAft>
                <a:spcPts val="0"/>
              </a:spcAft>
              <a:buSzPts val="1400"/>
              <a:buChar char="-"/>
            </a:pPr>
            <a:r>
              <a:rPr lang="en" sz="1400"/>
              <a:t>Handguns</a:t>
            </a:r>
            <a:endParaRPr sz="1400"/>
          </a:p>
          <a:p>
            <a:pPr marL="457200" lvl="0" indent="-317500" algn="l" rtl="0">
              <a:spcBef>
                <a:spcPts val="0"/>
              </a:spcBef>
              <a:spcAft>
                <a:spcPts val="0"/>
              </a:spcAft>
              <a:buSzPts val="1400"/>
              <a:buChar char="-"/>
            </a:pPr>
            <a:r>
              <a:rPr lang="en" sz="1400"/>
              <a:t>Semi-automatic rifles and shotguns with a barrel shorter than 470mm</a:t>
            </a:r>
            <a:endParaRPr sz="1400"/>
          </a:p>
          <a:p>
            <a:pPr marL="457200" lvl="0" indent="-317500" algn="l" rtl="0">
              <a:spcBef>
                <a:spcPts val="0"/>
              </a:spcBef>
              <a:spcAft>
                <a:spcPts val="0"/>
              </a:spcAft>
              <a:buSzPts val="1400"/>
              <a:buChar char="-"/>
            </a:pPr>
            <a:r>
              <a:rPr lang="en" sz="1400"/>
              <a:t>Rifles and shotguns less than 660mm long</a:t>
            </a:r>
            <a:endParaRPr sz="1400"/>
          </a:p>
          <a:p>
            <a:pPr marL="0" lvl="0" indent="0" algn="l" rtl="0">
              <a:spcBef>
                <a:spcPts val="1600"/>
              </a:spcBef>
              <a:spcAft>
                <a:spcPts val="0"/>
              </a:spcAft>
              <a:buNone/>
            </a:pPr>
            <a:r>
              <a:rPr lang="en" sz="1400"/>
              <a:t>______________________________________________</a:t>
            </a:r>
            <a:endParaRPr sz="1400"/>
          </a:p>
          <a:p>
            <a:pPr marL="457200" lvl="0" indent="-317500" algn="l" rtl="0">
              <a:spcBef>
                <a:spcPts val="1600"/>
              </a:spcBef>
              <a:spcAft>
                <a:spcPts val="0"/>
              </a:spcAft>
              <a:buSzPts val="1400"/>
              <a:buChar char="-"/>
            </a:pPr>
            <a:r>
              <a:rPr lang="en" sz="1400"/>
              <a:t>Handguns with barrel length less than 105 mm or using .25 or .32 calibre bullets</a:t>
            </a:r>
            <a:endParaRPr sz="1400"/>
          </a:p>
          <a:p>
            <a:pPr marL="457200" lvl="0" indent="-317500" algn="l" rtl="0">
              <a:spcBef>
                <a:spcPts val="0"/>
              </a:spcBef>
              <a:spcAft>
                <a:spcPts val="0"/>
              </a:spcAft>
              <a:buSzPts val="1400"/>
              <a:buChar char="-"/>
            </a:pPr>
            <a:r>
              <a:rPr lang="en" sz="1400"/>
              <a:t>Rifles or shotguns that have been shortened to less than 457mm</a:t>
            </a:r>
            <a:endParaRPr sz="1400"/>
          </a:p>
          <a:p>
            <a:pPr marL="457200" lvl="0" indent="-317500" algn="l" rtl="0">
              <a:spcBef>
                <a:spcPts val="0"/>
              </a:spcBef>
              <a:spcAft>
                <a:spcPts val="0"/>
              </a:spcAft>
              <a:buSzPts val="1400"/>
              <a:buChar char="-"/>
            </a:pPr>
            <a:r>
              <a:rPr lang="en" sz="1400"/>
              <a:t>Semi-automatic firearms that have been converted to automatic firearms</a:t>
            </a:r>
            <a:endParaRPr sz="1400"/>
          </a:p>
          <a:p>
            <a:pPr marL="457200" lvl="0" indent="-317500" algn="l" rtl="0">
              <a:spcBef>
                <a:spcPts val="0"/>
              </a:spcBef>
              <a:spcAft>
                <a:spcPts val="0"/>
              </a:spcAft>
              <a:buSzPts val="1400"/>
              <a:buChar char="-"/>
            </a:pPr>
            <a:r>
              <a:rPr lang="en" sz="1400"/>
              <a:t>Fully automatic firearms, such as machine guns or assault rifles</a:t>
            </a:r>
            <a:endParaRPr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Firearms (as of 2020)</a:t>
            </a:r>
            <a:endParaRPr/>
          </a:p>
        </p:txBody>
      </p:sp>
      <p:sp>
        <p:nvSpPr>
          <p:cNvPr id="151" name="Google Shape;151;p2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 of May 1, 2020, Justin Trudeau implemented some changes to the list of prohibited firearms in Canada following the mass shooting in Nova Scotia.</a:t>
            </a:r>
            <a:endParaRPr/>
          </a:p>
          <a:p>
            <a:pPr marL="0" lvl="0" indent="0" algn="l" rtl="0">
              <a:spcBef>
                <a:spcPts val="1600"/>
              </a:spcBef>
              <a:spcAft>
                <a:spcPts val="0"/>
              </a:spcAft>
              <a:buNone/>
            </a:pPr>
            <a:r>
              <a:rPr lang="en"/>
              <a:t>While the definitions of classes themselves did not change, a list of guns once considered “restricted” have now ______________________________.</a:t>
            </a:r>
            <a:endParaRPr/>
          </a:p>
          <a:p>
            <a:pPr marL="0" lvl="0" indent="0" algn="l" rtl="0">
              <a:spcBef>
                <a:spcPts val="1600"/>
              </a:spcBef>
              <a:spcAft>
                <a:spcPts val="0"/>
              </a:spcAft>
              <a:buNone/>
            </a:pPr>
            <a:r>
              <a:rPr lang="en"/>
              <a:t>There have been mixed opinions about these adjustments which has caused many heated debates on social media, with firearms enthusiasts even calling Justin Trudeau a “Nazi”. </a:t>
            </a:r>
            <a:endParaRPr/>
          </a:p>
          <a:p>
            <a:pPr marL="0" lvl="0" indent="0" algn="l" rtl="0">
              <a:spcBef>
                <a:spcPts val="16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
            </a:r>
            <a:endParaRPr/>
          </a:p>
        </p:txBody>
      </p:sp>
      <p:sp>
        <p:nvSpPr>
          <p:cNvPr id="157" name="Google Shape;157;p28"/>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58" name="Google Shape;158;p28"/>
          <p:cNvPicPr preferRelativeResize="0"/>
          <p:nvPr/>
        </p:nvPicPr>
        <p:blipFill>
          <a:blip r:embed="rId3">
            <a:alphaModFix/>
          </a:blip>
          <a:stretch>
            <a:fillRect/>
          </a:stretch>
        </p:blipFill>
        <p:spPr>
          <a:xfrm>
            <a:off x="715386" y="522486"/>
            <a:ext cx="3015225" cy="4098550"/>
          </a:xfrm>
          <a:prstGeom prst="rect">
            <a:avLst/>
          </a:prstGeom>
          <a:noFill/>
          <a:ln>
            <a:noFill/>
          </a:ln>
        </p:spPr>
      </p:pic>
      <p:sp>
        <p:nvSpPr>
          <p:cNvPr id="159" name="Google Shape;159;p28"/>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a photo that has been circulating on social media by firearms enthusiasts in Canada.  The photo implies that Trudeau’s new list of prohibited firearms makes him similar to Adolf Hitler.</a:t>
            </a:r>
            <a:endParaRPr/>
          </a:p>
          <a:p>
            <a:pPr marL="0" lvl="0" indent="0" algn="l" rtl="0">
              <a:spcBef>
                <a:spcPts val="1600"/>
              </a:spcBef>
              <a:spcAft>
                <a:spcPts val="0"/>
              </a:spcAft>
              <a:buNone/>
            </a:pPr>
            <a:endParaRPr/>
          </a:p>
          <a:p>
            <a:pPr marL="0" lvl="0" indent="0" algn="l" rtl="0">
              <a:spcBef>
                <a:spcPts val="1600"/>
              </a:spcBef>
              <a:spcAft>
                <a:spcPts val="1600"/>
              </a:spcAft>
              <a:buNone/>
            </a:pPr>
            <a:r>
              <a:rPr lang="en"/>
              <a:t>Do you think this is a fair comparison to make?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Street Racing</a:t>
            </a:r>
            <a:endParaRPr/>
          </a:p>
        </p:txBody>
      </p:sp>
      <p:sp>
        <p:nvSpPr>
          <p:cNvPr id="165" name="Google Shape;165;p2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Street racing is any form of vehicle racing that takes place on a __________________________. </a:t>
            </a:r>
            <a:endParaRPr/>
          </a:p>
          <a:p>
            <a:pPr marL="0" lvl="0" indent="0" algn="l" rtl="0">
              <a:spcBef>
                <a:spcPts val="1600"/>
              </a:spcBef>
              <a:spcAft>
                <a:spcPts val="0"/>
              </a:spcAft>
              <a:buNone/>
            </a:pPr>
            <a:r>
              <a:rPr lang="en"/>
              <a:t>Street racing has been glamourized by pop-culture, such as the Fast and Furious franchise and street racing video games.</a:t>
            </a:r>
            <a:endParaRPr/>
          </a:p>
          <a:p>
            <a:pPr marL="0" lvl="0" indent="0" algn="l" rtl="0">
              <a:spcBef>
                <a:spcPts val="1600"/>
              </a:spcBef>
              <a:spcAft>
                <a:spcPts val="0"/>
              </a:spcAft>
              <a:buNone/>
            </a:pPr>
            <a:r>
              <a:rPr lang="en"/>
              <a:t>After several deaths, including deaths of innocent bystanders and police officers, street racing became a part of the Criminal Code as of 2006. It could be punishable by:</a:t>
            </a:r>
            <a:endParaRPr/>
          </a:p>
          <a:p>
            <a:pPr marL="457200" lvl="0" indent="-342900" algn="l" rtl="0">
              <a:spcBef>
                <a:spcPts val="1600"/>
              </a:spcBef>
              <a:spcAft>
                <a:spcPts val="0"/>
              </a:spcAft>
              <a:buSzPts val="1800"/>
              <a:buChar char="-"/>
            </a:pPr>
            <a:r>
              <a:rPr lang="en"/>
              <a:t>Dangerous operation or criminal negligence causing bodily harm _________</a:t>
            </a:r>
            <a:endParaRPr/>
          </a:p>
          <a:p>
            <a:pPr marL="457200" lvl="0" indent="-342900" algn="l" rtl="0">
              <a:spcBef>
                <a:spcPts val="0"/>
              </a:spcBef>
              <a:spcAft>
                <a:spcPts val="0"/>
              </a:spcAft>
              <a:buSzPts val="1800"/>
              <a:buChar char="-"/>
            </a:pPr>
            <a:r>
              <a:rPr lang="en"/>
              <a:t>Dangerous driving causing death _____________________</a:t>
            </a:r>
            <a:endParaRPr/>
          </a:p>
          <a:p>
            <a:pPr marL="457200" lvl="0" indent="-342900" algn="l" rtl="0">
              <a:spcBef>
                <a:spcPts val="0"/>
              </a:spcBef>
              <a:spcAft>
                <a:spcPts val="0"/>
              </a:spcAft>
              <a:buSzPts val="1800"/>
              <a:buChar char="-"/>
            </a:pPr>
            <a:r>
              <a:rPr lang="en"/>
              <a:t>Mandatory suspension of _______________________________</a:t>
            </a:r>
            <a:endParaRPr/>
          </a:p>
          <a:p>
            <a:pPr marL="45720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0"/>
          <p:cNvSpPr txBox="1">
            <a:spLocks noGrp="1"/>
          </p:cNvSpPr>
          <p:nvPr>
            <p:ph type="title"/>
          </p:nvPr>
        </p:nvSpPr>
        <p:spPr>
          <a:xfrm>
            <a:off x="311700" y="5589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Prostitution</a:t>
            </a:r>
            <a:endParaRPr/>
          </a:p>
        </p:txBody>
      </p:sp>
      <p:sp>
        <p:nvSpPr>
          <p:cNvPr id="171" name="Google Shape;171;p3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Prostitution is commonly referred to as “the oldest profession” because it has existed throughout all of recorded history.</a:t>
            </a:r>
            <a:endParaRPr/>
          </a:p>
          <a:p>
            <a:pPr marL="0" lvl="0" indent="0" algn="l" rtl="0">
              <a:spcBef>
                <a:spcPts val="1600"/>
              </a:spcBef>
              <a:spcAft>
                <a:spcPts val="0"/>
              </a:spcAft>
              <a:buNone/>
            </a:pPr>
            <a:r>
              <a:rPr lang="en"/>
              <a:t>Prostitution is the __________________________________________________.</a:t>
            </a:r>
            <a:endParaRPr/>
          </a:p>
          <a:p>
            <a:pPr marL="0" lvl="0" indent="0" algn="l" rtl="0">
              <a:spcBef>
                <a:spcPts val="1600"/>
              </a:spcBef>
              <a:spcAft>
                <a:spcPts val="0"/>
              </a:spcAft>
              <a:buNone/>
            </a:pPr>
            <a:r>
              <a:rPr lang="en"/>
              <a:t>Prostitution itself is not a crime in Canada, however _____________________ is.</a:t>
            </a:r>
            <a:endParaRPr/>
          </a:p>
          <a:p>
            <a:pPr marL="0" lvl="0" indent="0" algn="l" rtl="0">
              <a:spcBef>
                <a:spcPts val="1600"/>
              </a:spcBef>
              <a:spcAft>
                <a:spcPts val="0"/>
              </a:spcAft>
              <a:buNone/>
            </a:pPr>
            <a:r>
              <a:rPr lang="en"/>
              <a:t>Soliciting is the act of advertising or communicating with intention of prostitution.</a:t>
            </a:r>
            <a:endParaRPr/>
          </a:p>
          <a:p>
            <a:pPr marL="0" lvl="0" indent="0" algn="l" rtl="0">
              <a:spcBef>
                <a:spcPts val="1600"/>
              </a:spcBef>
              <a:spcAft>
                <a:spcPts val="1600"/>
              </a:spcAft>
              <a:buNone/>
            </a:pPr>
            <a:r>
              <a:rPr lang="en"/>
              <a:t>The communication must be “_____________________” in order to be considered a crime.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Prostitution cont.</a:t>
            </a:r>
            <a:endParaRPr/>
          </a:p>
        </p:txBody>
      </p:sp>
      <p:sp>
        <p:nvSpPr>
          <p:cNvPr id="177" name="Google Shape;177;p3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It is illegal to _____________________ to communicate with a person with the intent of prostitution.</a:t>
            </a:r>
            <a:endParaRPr/>
          </a:p>
          <a:p>
            <a:pPr marL="0" lvl="0" indent="0" algn="l" rtl="0">
              <a:spcBef>
                <a:spcPts val="1600"/>
              </a:spcBef>
              <a:spcAft>
                <a:spcPts val="0"/>
              </a:spcAft>
              <a:buNone/>
            </a:pPr>
            <a:r>
              <a:rPr lang="en"/>
              <a:t>Directing a person to a prostitute is also a crime (aka “_________________”)</a:t>
            </a:r>
            <a:endParaRPr/>
          </a:p>
          <a:p>
            <a:pPr marL="0" lvl="0" indent="0" algn="l" rtl="0">
              <a:spcBef>
                <a:spcPts val="1600"/>
              </a:spcBef>
              <a:spcAft>
                <a:spcPts val="0"/>
              </a:spcAft>
              <a:buNone/>
            </a:pPr>
            <a:r>
              <a:rPr lang="en"/>
              <a:t>Pimps will often skim the money exchanged for sexual acts, which is also illegal.</a:t>
            </a:r>
            <a:endParaRPr/>
          </a:p>
          <a:p>
            <a:pPr marL="0" lvl="0" indent="0" algn="l" rtl="0">
              <a:spcBef>
                <a:spcPts val="1600"/>
              </a:spcBef>
              <a:spcAft>
                <a:spcPts val="0"/>
              </a:spcAft>
              <a:buNone/>
            </a:pPr>
            <a:r>
              <a:rPr lang="en"/>
              <a:t>It is also illegal to ______________________ with earnings made from prostitution.</a:t>
            </a:r>
            <a:endParaRPr/>
          </a:p>
          <a:p>
            <a:pPr marL="0" lvl="0" indent="0" algn="l" rtl="0">
              <a:spcBef>
                <a:spcPts val="1600"/>
              </a:spcBef>
              <a:spcAft>
                <a:spcPts val="0"/>
              </a:spcAft>
              <a:buNone/>
            </a:pPr>
            <a:r>
              <a:rPr lang="en"/>
              <a:t>Basically, everything about prostitution is illegal, except for the ______________________________________________________________________________.</a:t>
            </a:r>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Abduction</a:t>
            </a:r>
            <a:endParaRPr/>
          </a:p>
        </p:txBody>
      </p:sp>
      <p:sp>
        <p:nvSpPr>
          <p:cNvPr id="73" name="Google Shape;73;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Abduction involves capturing and carrying off a person with force, ___________________________________</a:t>
            </a:r>
            <a:endParaRPr/>
          </a:p>
          <a:p>
            <a:pPr marL="0" lvl="0" indent="0" algn="l" rtl="0">
              <a:spcBef>
                <a:spcPts val="1600"/>
              </a:spcBef>
              <a:spcAft>
                <a:spcPts val="0"/>
              </a:spcAft>
              <a:buNone/>
            </a:pPr>
            <a:r>
              <a:rPr lang="en"/>
              <a:t>Similar to ____________________, but more precise. </a:t>
            </a:r>
            <a:endParaRPr/>
          </a:p>
          <a:p>
            <a:pPr marL="0" lvl="0" indent="0" algn="l" rtl="0">
              <a:spcBef>
                <a:spcPts val="1600"/>
              </a:spcBef>
              <a:spcAft>
                <a:spcPts val="0"/>
              </a:spcAft>
              <a:buNone/>
            </a:pPr>
            <a:r>
              <a:rPr lang="en"/>
              <a:t>The Criminal Code defines abduction as “the forcible removal of an unmarried person under the age of 16 from the care of a parent, guardian, or any other person who has lawful care of the child.” </a:t>
            </a:r>
            <a:endParaRPr/>
          </a:p>
          <a:p>
            <a:pPr marL="0" lvl="0" indent="0" algn="l" rtl="0">
              <a:spcBef>
                <a:spcPts val="1600"/>
              </a:spcBef>
              <a:spcAft>
                <a:spcPts val="0"/>
              </a:spcAft>
              <a:buNone/>
            </a:pPr>
            <a:r>
              <a:rPr lang="en"/>
              <a:t>With the rising number of divorces in today’s society, the number of abductions by a parent has been added to the Criminal Code.  (___________________________________________________________)</a:t>
            </a:r>
            <a:endParaRPr/>
          </a:p>
          <a:p>
            <a:pPr marL="0" lvl="0" indent="0" algn="l" rtl="0">
              <a:spcBef>
                <a:spcPts val="1600"/>
              </a:spcBef>
              <a:spcAft>
                <a:spcPts val="160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Obscenity </a:t>
            </a:r>
            <a:endParaRPr/>
          </a:p>
        </p:txBody>
      </p:sp>
      <p:sp>
        <p:nvSpPr>
          <p:cNvPr id="183" name="Google Shape;183;p3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t>Obscenity is the use of words, images, or actions that go against _______________________.</a:t>
            </a:r>
            <a:endParaRPr sz="1600"/>
          </a:p>
          <a:p>
            <a:pPr marL="0" lvl="0" indent="0" algn="l" rtl="0">
              <a:spcBef>
                <a:spcPts val="1600"/>
              </a:spcBef>
              <a:spcAft>
                <a:spcPts val="0"/>
              </a:spcAft>
              <a:buNone/>
            </a:pPr>
            <a:r>
              <a:rPr lang="en" sz="1600"/>
              <a:t>The courts must be able to determine whether the obscenity is art or obscenity by going through a “______________________________________________________”</a:t>
            </a:r>
            <a:endParaRPr sz="1600"/>
          </a:p>
          <a:p>
            <a:pPr marL="0" lvl="0" indent="0" algn="l" rtl="0">
              <a:spcBef>
                <a:spcPts val="1600"/>
              </a:spcBef>
              <a:spcAft>
                <a:spcPts val="0"/>
              </a:spcAft>
              <a:buNone/>
            </a:pPr>
            <a:r>
              <a:rPr lang="en" sz="1600"/>
              <a:t>Usually, something is deemed obscene if it contains material on extreme crime, horror, cruelty or violence. </a:t>
            </a:r>
            <a:endParaRPr sz="1600"/>
          </a:p>
          <a:p>
            <a:pPr marL="0" lvl="0" indent="0" algn="l" rtl="0">
              <a:spcBef>
                <a:spcPts val="1600"/>
              </a:spcBef>
              <a:spcAft>
                <a:spcPts val="0"/>
              </a:spcAft>
              <a:buNone/>
            </a:pPr>
            <a:r>
              <a:rPr lang="en" sz="1600"/>
              <a:t>Additionally, the creation and/or distribution of obscene material is a crime in Canada. </a:t>
            </a:r>
            <a:endParaRPr sz="1600"/>
          </a:p>
          <a:p>
            <a:pPr marL="0" lvl="0" indent="0" algn="l" rtl="0">
              <a:spcBef>
                <a:spcPts val="1600"/>
              </a:spcBef>
              <a:spcAft>
                <a:spcPts val="1600"/>
              </a:spcAft>
              <a:buNone/>
            </a:pPr>
            <a:r>
              <a:rPr lang="en" sz="1600"/>
              <a:t>Ex: The documentary “Don’t F*** with Cats” on Netflix reviews the criminal creation of controversial and obscene videos of cruelty towards animals and humans.  However, the documentary shows parts of the obscene videos.  Do you think that Netflix should be held accountable for showing clips of these obscene videos?</a:t>
            </a:r>
            <a:endParaRPr sz="1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Child Pornography</a:t>
            </a:r>
            <a:endParaRPr/>
          </a:p>
        </p:txBody>
      </p:sp>
      <p:sp>
        <p:nvSpPr>
          <p:cNvPr id="189" name="Google Shape;189;p3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Anyone who ______________________________________________________________child pornography is guilty of an offense in Canada.</a:t>
            </a:r>
            <a:endParaRPr/>
          </a:p>
          <a:p>
            <a:pPr marL="0" lvl="0" indent="0" algn="l" rtl="0">
              <a:spcBef>
                <a:spcPts val="1600"/>
              </a:spcBef>
              <a:spcAft>
                <a:spcPts val="0"/>
              </a:spcAft>
              <a:buNone/>
            </a:pPr>
            <a:r>
              <a:rPr lang="en"/>
              <a:t>The penalty for possessing child porn. Is _____________________________________.</a:t>
            </a:r>
            <a:endParaRPr/>
          </a:p>
          <a:p>
            <a:pPr marL="0" lvl="0" indent="0" algn="l" rtl="0">
              <a:spcBef>
                <a:spcPts val="1600"/>
              </a:spcBef>
              <a:spcAft>
                <a:spcPts val="0"/>
              </a:spcAft>
              <a:buNone/>
            </a:pPr>
            <a:r>
              <a:rPr lang="en"/>
              <a:t>Producing or distributing: ______________________________</a:t>
            </a:r>
            <a:endParaRPr/>
          </a:p>
          <a:p>
            <a:pPr marL="0" lvl="0" indent="0" algn="l" rtl="0">
              <a:spcBef>
                <a:spcPts val="1600"/>
              </a:spcBef>
              <a:spcAft>
                <a:spcPts val="0"/>
              </a:spcAft>
              <a:buNone/>
            </a:pPr>
            <a:r>
              <a:rPr lang="en"/>
              <a:t>It is also a crime to ________________________________________ for sexual purposes.</a:t>
            </a:r>
            <a:endParaRPr/>
          </a:p>
          <a:p>
            <a:pPr marL="0" lvl="0" indent="0" algn="l" rtl="0">
              <a:spcBef>
                <a:spcPts val="1600"/>
              </a:spcBef>
              <a:spcAft>
                <a:spcPts val="1600"/>
              </a:spcAft>
              <a:buNone/>
            </a:pPr>
            <a:r>
              <a:rPr lang="en"/>
              <a:t>Internet porn is hard to regulate and therefore is becoming an increasing concern around the world.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Terrorism</a:t>
            </a:r>
            <a:endParaRPr/>
          </a:p>
        </p:txBody>
      </p:sp>
      <p:sp>
        <p:nvSpPr>
          <p:cNvPr id="195" name="Google Shape;195;p3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Terrorism is any violent action taken for ____________________________________________________________________________</a:t>
            </a:r>
            <a:endParaRPr/>
          </a:p>
          <a:p>
            <a:pPr marL="0" lvl="0" indent="0" algn="l" rtl="0">
              <a:spcBef>
                <a:spcPts val="1600"/>
              </a:spcBef>
              <a:spcAft>
                <a:spcPts val="0"/>
              </a:spcAft>
              <a:buNone/>
            </a:pPr>
            <a:r>
              <a:rPr lang="en"/>
              <a:t>Includes:</a:t>
            </a:r>
            <a:endParaRPr/>
          </a:p>
          <a:p>
            <a:pPr marL="457200" lvl="0" indent="-342900" algn="l" rtl="0">
              <a:spcBef>
                <a:spcPts val="1600"/>
              </a:spcBef>
              <a:spcAft>
                <a:spcPts val="0"/>
              </a:spcAft>
              <a:buSzPts val="1800"/>
              <a:buChar char="-"/>
            </a:pPr>
            <a:r>
              <a:rPr lang="en"/>
              <a:t>________________________________</a:t>
            </a:r>
            <a:endParaRPr/>
          </a:p>
          <a:p>
            <a:pPr marL="457200" lvl="0" indent="-342900" algn="l" rtl="0">
              <a:spcBef>
                <a:spcPts val="0"/>
              </a:spcBef>
              <a:spcAft>
                <a:spcPts val="0"/>
              </a:spcAft>
              <a:buSzPts val="1800"/>
              <a:buChar char="-"/>
            </a:pPr>
            <a:r>
              <a:rPr lang="en"/>
              <a:t>_______________________________</a:t>
            </a:r>
            <a:endParaRPr/>
          </a:p>
          <a:p>
            <a:pPr marL="457200" lvl="0" indent="-342900" algn="l" rtl="0">
              <a:spcBef>
                <a:spcPts val="0"/>
              </a:spcBef>
              <a:spcAft>
                <a:spcPts val="0"/>
              </a:spcAft>
              <a:buSzPts val="1800"/>
              <a:buChar char="-"/>
            </a:pPr>
            <a:r>
              <a:rPr lang="en"/>
              <a:t>Creating fear to further the terrorists’ goals</a:t>
            </a:r>
            <a:endParaRPr/>
          </a:p>
          <a:p>
            <a:pPr marL="0" lvl="0" indent="0" algn="l" rtl="0">
              <a:spcBef>
                <a:spcPts val="1600"/>
              </a:spcBef>
              <a:spcAft>
                <a:spcPts val="1600"/>
              </a:spcAft>
              <a:buNone/>
            </a:pPr>
            <a:r>
              <a:rPr lang="en"/>
              <a:t>Following 9/11, there were many adjustments made to terrorism in criminal codes across the world.  Some that were implemented in Canada was the ability to publicly list terrorist organizations, and to prohibit the exchange of money with terrorist organizations.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Criminal Harassment</a:t>
            </a:r>
            <a:endParaRPr/>
          </a:p>
        </p:txBody>
      </p:sp>
      <p:sp>
        <p:nvSpPr>
          <p:cNvPr id="201" name="Google Shape;201;p3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Criminal harassment is more commonly known as _______________________.</a:t>
            </a:r>
            <a:endParaRPr/>
          </a:p>
          <a:p>
            <a:pPr marL="0" lvl="0" indent="0" algn="l" rtl="0">
              <a:spcBef>
                <a:spcPts val="1600"/>
              </a:spcBef>
              <a:spcAft>
                <a:spcPts val="0"/>
              </a:spcAft>
              <a:buNone/>
            </a:pPr>
            <a:r>
              <a:rPr lang="en"/>
              <a:t>It is defined as _______________________________________________________, or communicating with their friends or family. </a:t>
            </a:r>
            <a:endParaRPr/>
          </a:p>
          <a:p>
            <a:pPr marL="0" lvl="0" indent="0" algn="l" rtl="0">
              <a:spcBef>
                <a:spcPts val="1600"/>
              </a:spcBef>
              <a:spcAft>
                <a:spcPts val="0"/>
              </a:spcAft>
              <a:buNone/>
            </a:pPr>
            <a:r>
              <a:rPr lang="en"/>
              <a:t>Could also include ________________________________________________ home or workplace, or places that they would regularly attend, or placing threats.</a:t>
            </a:r>
            <a:endParaRPr/>
          </a:p>
          <a:p>
            <a:pPr marL="0" lvl="0" indent="0" algn="l" rtl="0">
              <a:spcBef>
                <a:spcPts val="1600"/>
              </a:spcBef>
              <a:spcAft>
                <a:spcPts val="1600"/>
              </a:spcAft>
              <a:buNone/>
            </a:pPr>
            <a:r>
              <a:rPr lang="en"/>
              <a:t>Criminal harassment was introduced into the Criminal Code in 1993 and could carry a sentence of up to ______________________________________________.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Robbery</a:t>
            </a:r>
            <a:endParaRPr/>
          </a:p>
        </p:txBody>
      </p:sp>
      <p:sp>
        <p:nvSpPr>
          <p:cNvPr id="79" name="Google Shape;79;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Robbery is __________________________________________________________________. </a:t>
            </a:r>
            <a:endParaRPr/>
          </a:p>
          <a:p>
            <a:pPr marL="0" lvl="0" indent="0" algn="l" rtl="0">
              <a:spcBef>
                <a:spcPts val="1600"/>
              </a:spcBef>
              <a:spcAft>
                <a:spcPts val="0"/>
              </a:spcAft>
              <a:buNone/>
            </a:pPr>
            <a:r>
              <a:rPr lang="en"/>
              <a:t>If someone takes your cell phone without asking, that would be theft or robbery.</a:t>
            </a:r>
            <a:endParaRPr/>
          </a:p>
          <a:p>
            <a:pPr marL="0" lvl="0" indent="0" algn="l" rtl="0">
              <a:spcBef>
                <a:spcPts val="1600"/>
              </a:spcBef>
              <a:spcAft>
                <a:spcPts val="0"/>
              </a:spcAft>
              <a:buNone/>
            </a:pPr>
            <a:r>
              <a:rPr lang="en"/>
              <a:t>The Criminal Code specifies that robbery is “__________________________________________” (with a gun, knife or even a stick)</a:t>
            </a:r>
            <a:endParaRPr/>
          </a:p>
          <a:p>
            <a:pPr marL="0" lvl="0" indent="0" algn="l" rtl="0">
              <a:spcBef>
                <a:spcPts val="1600"/>
              </a:spcBef>
              <a:spcAft>
                <a:spcPts val="0"/>
              </a:spcAft>
              <a:buNone/>
            </a:pPr>
            <a:r>
              <a:rPr lang="en"/>
              <a:t>When a robbery charge goes to trial, the Crown must prove that the victim “felt threatened” and had probable grounds for fear. </a:t>
            </a:r>
            <a:endParaRPr/>
          </a:p>
          <a:p>
            <a:pPr marL="0" lvl="0" indent="0" algn="l" rtl="0">
              <a:spcBef>
                <a:spcPts val="1600"/>
              </a:spcBef>
              <a:spcAft>
                <a:spcPts val="1600"/>
              </a:spcAft>
              <a:buNone/>
            </a:pPr>
            <a:r>
              <a:rPr lang="en"/>
              <a:t>Robbery could also involve the use of an imitation weapon and “fingers or fists”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Property Crimes</a:t>
            </a:r>
            <a:endParaRPr/>
          </a:p>
        </p:txBody>
      </p:sp>
      <p:sp>
        <p:nvSpPr>
          <p:cNvPr id="85" name="Google Shape;85;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Arson</a:t>
            </a:r>
            <a:endParaRPr/>
          </a:p>
          <a:p>
            <a:pPr marL="457200" lvl="0" indent="-342900" algn="l" rtl="0">
              <a:spcBef>
                <a:spcPts val="0"/>
              </a:spcBef>
              <a:spcAft>
                <a:spcPts val="0"/>
              </a:spcAft>
              <a:buSzPts val="1800"/>
              <a:buChar char="-"/>
            </a:pPr>
            <a:r>
              <a:rPr lang="en"/>
              <a:t>Fraud</a:t>
            </a:r>
            <a:endParaRPr/>
          </a:p>
          <a:p>
            <a:pPr marL="457200" lvl="0" indent="-342900" algn="l" rtl="0">
              <a:spcBef>
                <a:spcPts val="0"/>
              </a:spcBef>
              <a:spcAft>
                <a:spcPts val="0"/>
              </a:spcAft>
              <a:buSzPts val="1800"/>
              <a:buChar char="-"/>
            </a:pPr>
            <a:r>
              <a:rPr lang="en"/>
              <a:t>Possession of Stolen Goods</a:t>
            </a:r>
            <a:endParaRPr/>
          </a:p>
          <a:p>
            <a:pPr marL="457200" lvl="0" indent="-342900" algn="l" rtl="0">
              <a:spcBef>
                <a:spcPts val="0"/>
              </a:spcBef>
              <a:spcAft>
                <a:spcPts val="0"/>
              </a:spcAft>
              <a:buSzPts val="1800"/>
              <a:buChar char="-"/>
            </a:pPr>
            <a:r>
              <a:rPr lang="en"/>
              <a:t>Break and Enter</a:t>
            </a:r>
            <a:endParaRPr/>
          </a:p>
          <a:p>
            <a:pPr marL="457200" lvl="0" indent="-342900" algn="l" rtl="0">
              <a:spcBef>
                <a:spcPts val="0"/>
              </a:spcBef>
              <a:spcAft>
                <a:spcPts val="0"/>
              </a:spcAft>
              <a:buSzPts val="1800"/>
              <a:buChar char="-"/>
            </a:pPr>
            <a:r>
              <a:rPr lang="en"/>
              <a:t>Various Types of Theft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Arson</a:t>
            </a:r>
            <a:endParaRPr/>
          </a:p>
        </p:txBody>
      </p:sp>
      <p:sp>
        <p:nvSpPr>
          <p:cNvPr id="91" name="Google Shape;91;p1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Criminal Code defines arson as _____________________________________________________________________________.</a:t>
            </a:r>
            <a:endParaRPr/>
          </a:p>
          <a:p>
            <a:pPr marL="0" lvl="0" indent="0" algn="l" rtl="0">
              <a:spcBef>
                <a:spcPts val="1600"/>
              </a:spcBef>
              <a:spcAft>
                <a:spcPts val="0"/>
              </a:spcAft>
              <a:buNone/>
            </a:pPr>
            <a:r>
              <a:rPr lang="en"/>
              <a:t>The minimum penalty for arson (without bodily harm) is _____________________.</a:t>
            </a:r>
            <a:endParaRPr/>
          </a:p>
          <a:p>
            <a:pPr marL="0" lvl="0" indent="0" algn="l" rtl="0">
              <a:spcBef>
                <a:spcPts val="1600"/>
              </a:spcBef>
              <a:spcAft>
                <a:spcPts val="0"/>
              </a:spcAft>
              <a:buNone/>
            </a:pPr>
            <a:r>
              <a:rPr lang="en"/>
              <a:t>The maximum penalty is ______________________________. </a:t>
            </a:r>
            <a:endParaRPr/>
          </a:p>
          <a:p>
            <a:pPr marL="0" lvl="0" indent="0" algn="l" rtl="0">
              <a:spcBef>
                <a:spcPts val="1600"/>
              </a:spcBef>
              <a:spcAft>
                <a:spcPts val="1600"/>
              </a:spcAft>
              <a:buNone/>
            </a:pPr>
            <a:r>
              <a:rPr lang="en"/>
              <a:t>Ex:  A group of teens start a fire on a dry, windy day and it begins to burn out of control, spreading to nearby buildings.  They could all get charged with arson for lighting a fire without considering the possible consequences.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Theft</a:t>
            </a:r>
            <a:endParaRPr/>
          </a:p>
        </p:txBody>
      </p:sp>
      <p:sp>
        <p:nvSpPr>
          <p:cNvPr id="97" name="Google Shape;97;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Theft is defined in the Criminal Code as “__________________________________________________________________.”</a:t>
            </a:r>
            <a:endParaRPr/>
          </a:p>
          <a:p>
            <a:pPr marL="0" lvl="0" indent="0" algn="l" rtl="0">
              <a:spcBef>
                <a:spcPts val="1600"/>
              </a:spcBef>
              <a:spcAft>
                <a:spcPts val="0"/>
              </a:spcAft>
              <a:buNone/>
            </a:pPr>
            <a:r>
              <a:rPr lang="en"/>
              <a:t>Consists of 3 elements:</a:t>
            </a:r>
            <a:endParaRPr/>
          </a:p>
          <a:p>
            <a:pPr marL="457200" lvl="0" indent="-342900" algn="l" rtl="0">
              <a:spcBef>
                <a:spcPts val="1600"/>
              </a:spcBef>
              <a:spcAft>
                <a:spcPts val="0"/>
              </a:spcAft>
              <a:buSzPts val="1800"/>
              <a:buChar char="-"/>
            </a:pPr>
            <a:r>
              <a:rPr lang="en"/>
              <a:t>Act must be fraudulent (i.e. ________________________________)</a:t>
            </a:r>
            <a:endParaRPr/>
          </a:p>
          <a:p>
            <a:pPr marL="457200" lvl="0" indent="-342900" algn="l" rtl="0">
              <a:spcBef>
                <a:spcPts val="0"/>
              </a:spcBef>
              <a:spcAft>
                <a:spcPts val="0"/>
              </a:spcAft>
              <a:buSzPts val="1800"/>
              <a:buChar char="-"/>
            </a:pPr>
            <a:r>
              <a:rPr lang="en"/>
              <a:t>The thief must have no legal rights to the property</a:t>
            </a:r>
            <a:endParaRPr/>
          </a:p>
          <a:p>
            <a:pPr marL="457200" lvl="0" indent="-342900" algn="l" rtl="0">
              <a:spcBef>
                <a:spcPts val="0"/>
              </a:spcBef>
              <a:spcAft>
                <a:spcPts val="0"/>
              </a:spcAft>
              <a:buSzPts val="1800"/>
              <a:buChar char="-"/>
            </a:pPr>
            <a:r>
              <a:rPr lang="en"/>
              <a:t>The accused must have intent to deprive the owner of their property</a:t>
            </a:r>
            <a:endParaRPr/>
          </a:p>
          <a:p>
            <a:pPr marL="0" lvl="0" indent="0" algn="l" rtl="0">
              <a:spcBef>
                <a:spcPts val="1600"/>
              </a:spcBef>
              <a:spcAft>
                <a:spcPts val="1600"/>
              </a:spcAft>
              <a:buNone/>
            </a:pPr>
            <a:r>
              <a:rPr lang="en"/>
              <a:t>Ex: Stealing someone’s bike and stripping it for parts for one’s own use would be considered theft.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Identity Theft</a:t>
            </a:r>
            <a:endParaRPr/>
          </a:p>
        </p:txBody>
      </p:sp>
      <p:sp>
        <p:nvSpPr>
          <p:cNvPr id="103" name="Google Shape;103;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Identity Theft is the act of stealing someone’s identity, usually for criminal purposes.</a:t>
            </a:r>
            <a:endParaRPr/>
          </a:p>
          <a:p>
            <a:pPr marL="0" lvl="0" indent="0" algn="l" rtl="0">
              <a:spcBef>
                <a:spcPts val="1600"/>
              </a:spcBef>
              <a:spcAft>
                <a:spcPts val="0"/>
              </a:spcAft>
              <a:buNone/>
            </a:pPr>
            <a:r>
              <a:rPr lang="en"/>
              <a:t>It is the ___________________________________________________ in North America.</a:t>
            </a:r>
            <a:endParaRPr/>
          </a:p>
          <a:p>
            <a:pPr marL="0" lvl="0" indent="0" algn="l" rtl="0">
              <a:spcBef>
                <a:spcPts val="1600"/>
              </a:spcBef>
              <a:spcAft>
                <a:spcPts val="0"/>
              </a:spcAft>
              <a:buNone/>
            </a:pPr>
            <a:r>
              <a:rPr lang="en"/>
              <a:t>Types:</a:t>
            </a:r>
            <a:endParaRPr/>
          </a:p>
          <a:p>
            <a:pPr marL="457200" lvl="0" indent="-342900" algn="l" rtl="0">
              <a:spcBef>
                <a:spcPts val="1600"/>
              </a:spcBef>
              <a:spcAft>
                <a:spcPts val="0"/>
              </a:spcAft>
              <a:buSzPts val="1800"/>
              <a:buChar char="-"/>
            </a:pPr>
            <a:r>
              <a:rPr lang="en"/>
              <a:t>________________________________</a:t>
            </a:r>
            <a:endParaRPr/>
          </a:p>
          <a:p>
            <a:pPr marL="457200" lvl="0" indent="-342900" algn="l" rtl="0">
              <a:spcBef>
                <a:spcPts val="0"/>
              </a:spcBef>
              <a:spcAft>
                <a:spcPts val="0"/>
              </a:spcAft>
              <a:buSzPts val="1800"/>
              <a:buChar char="-"/>
            </a:pPr>
            <a:r>
              <a:rPr lang="en"/>
              <a:t>Theft of personal documents (from trash cans, wallets, etc)</a:t>
            </a:r>
            <a:endParaRPr/>
          </a:p>
          <a:p>
            <a:pPr marL="457200" lvl="0" indent="-342900" algn="l" rtl="0">
              <a:spcBef>
                <a:spcPts val="0"/>
              </a:spcBef>
              <a:spcAft>
                <a:spcPts val="0"/>
              </a:spcAft>
              <a:buSzPts val="1800"/>
              <a:buChar char="-"/>
            </a:pPr>
            <a:r>
              <a:rPr lang="en"/>
              <a:t>Misuse of personal data (stealing credit card info during a transaction)</a:t>
            </a:r>
            <a:endParaRPr/>
          </a:p>
          <a:p>
            <a:pPr marL="457200" lvl="0" indent="-342900" algn="l" rtl="0">
              <a:spcBef>
                <a:spcPts val="0"/>
              </a:spcBef>
              <a:spcAft>
                <a:spcPts val="0"/>
              </a:spcAft>
              <a:buSzPts val="1800"/>
              <a:buChar char="-"/>
            </a:pPr>
            <a:r>
              <a:rPr lang="en"/>
              <a:t>Phishing (gathering info on a person by tricking them online)</a:t>
            </a:r>
            <a:endParaRPr/>
          </a:p>
          <a:p>
            <a:pPr marL="457200" lvl="0" indent="-342900" algn="l" rtl="0">
              <a:spcBef>
                <a:spcPts val="0"/>
              </a:spcBef>
              <a:spcAft>
                <a:spcPts val="0"/>
              </a:spcAft>
              <a:buSzPts val="1800"/>
              <a:buChar char="-"/>
            </a:pPr>
            <a:r>
              <a:rPr lang="en"/>
              <a:t>Theft from company databases (hackers gathering info by illegally using company websites, etc)</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Break and Enter</a:t>
            </a:r>
            <a:endParaRPr/>
          </a:p>
        </p:txBody>
      </p:sp>
      <p:sp>
        <p:nvSpPr>
          <p:cNvPr id="109" name="Google Shape;109;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Commonly known as _______________________, break and enters means forcing oneself onto someone else’s property and entering the premises.</a:t>
            </a:r>
            <a:endParaRPr/>
          </a:p>
          <a:p>
            <a:pPr marL="0" lvl="0" indent="0" algn="l" rtl="0">
              <a:spcBef>
                <a:spcPts val="1600"/>
              </a:spcBef>
              <a:spcAft>
                <a:spcPts val="1600"/>
              </a:spcAft>
              <a:buNone/>
            </a:pPr>
            <a:r>
              <a:rPr lang="en"/>
              <a:t>Example: someone breaks a window and enters another person’s home.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Possession of Stolen Goods</a:t>
            </a:r>
            <a:endParaRPr/>
          </a:p>
        </p:txBody>
      </p:sp>
      <p:sp>
        <p:nvSpPr>
          <p:cNvPr id="115" name="Google Shape;115;p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Exactly as it sounds, it is when a person is in possession of stolen items, and they are aware that the items are stolen property. </a:t>
            </a:r>
            <a:endParaRPr/>
          </a:p>
          <a:p>
            <a:pPr marL="0" lvl="0" indent="0" algn="l" rtl="0">
              <a:spcBef>
                <a:spcPts val="1600"/>
              </a:spcBef>
              <a:spcAft>
                <a:spcPts val="0"/>
              </a:spcAft>
              <a:buNone/>
            </a:pPr>
            <a:r>
              <a:rPr lang="en"/>
              <a:t>Ex: Jackeline sells Devon a bike that she stole from 7/11.  Devon is aware that she stole the bike.  Devon would be guilty of __________________________________.</a:t>
            </a:r>
            <a:endParaRPr/>
          </a:p>
          <a:p>
            <a:pPr marL="0" lvl="0" indent="0" algn="l" rtl="0">
              <a:spcBef>
                <a:spcPts val="1600"/>
              </a:spcBef>
              <a:spcAft>
                <a:spcPts val="0"/>
              </a:spcAft>
              <a:buNone/>
            </a:pPr>
            <a:r>
              <a:rPr lang="en"/>
              <a:t>If the value of the property is less than $5000, a person could serve 6 months - 2 years in prison.  If it is a person’s first offense, it could be lessened to a _____________________________________. </a:t>
            </a:r>
            <a:endParaRPr/>
          </a:p>
          <a:p>
            <a:pPr marL="0" lvl="0" indent="0" algn="l" rtl="0">
              <a:spcBef>
                <a:spcPts val="1600"/>
              </a:spcBef>
              <a:spcAft>
                <a:spcPts val="1600"/>
              </a:spcAft>
              <a:buNone/>
            </a:pPr>
            <a:r>
              <a:rPr lang="en"/>
              <a:t>If the property is more than $5000 they could serve up to ____________________.</a:t>
            </a: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1505</Words>
  <Application>Microsoft Office PowerPoint</Application>
  <PresentationFormat>On-screen Show (16:9)</PresentationFormat>
  <Paragraphs>135</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Open Sans</vt:lpstr>
      <vt:lpstr>Arial</vt:lpstr>
      <vt:lpstr>PT Sans Narrow</vt:lpstr>
      <vt:lpstr>Tropic</vt:lpstr>
      <vt:lpstr>LAW 12</vt:lpstr>
      <vt:lpstr>Abduction</vt:lpstr>
      <vt:lpstr>Robbery</vt:lpstr>
      <vt:lpstr>Property Crimes</vt:lpstr>
      <vt:lpstr>Arson</vt:lpstr>
      <vt:lpstr>Theft</vt:lpstr>
      <vt:lpstr>Identity Theft</vt:lpstr>
      <vt:lpstr>Break and Enter</vt:lpstr>
      <vt:lpstr>Possession of Stolen Goods</vt:lpstr>
      <vt:lpstr>Fraud</vt:lpstr>
      <vt:lpstr>Murder Fraud</vt:lpstr>
      <vt:lpstr>“Other” Crimes</vt:lpstr>
      <vt:lpstr>Firearms</vt:lpstr>
      <vt:lpstr>Classes of Firearms (as of 2006)</vt:lpstr>
      <vt:lpstr>Firearms (as of 2020)</vt:lpstr>
      <vt:lpstr>.</vt:lpstr>
      <vt:lpstr>Street Racing</vt:lpstr>
      <vt:lpstr>Prostitution</vt:lpstr>
      <vt:lpstr>Prostitution cont.</vt:lpstr>
      <vt:lpstr>Obscenity </vt:lpstr>
      <vt:lpstr>Child Pornography</vt:lpstr>
      <vt:lpstr>Terrorism</vt:lpstr>
      <vt:lpstr>Criminal Harassment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12</dc:title>
  <dc:creator>EMILY BABSTOCK</dc:creator>
  <cp:lastModifiedBy>Windows User</cp:lastModifiedBy>
  <cp:revision>1</cp:revision>
  <dcterms:modified xsi:type="dcterms:W3CDTF">2020-05-20T17:37:34Z</dcterms:modified>
</cp:coreProperties>
</file>