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embeddedFontLst>
    <p:embeddedFont>
      <p:font typeface="Open Sans" panose="020B0604020202020204" charset="0"/>
      <p:regular r:id="rId23"/>
      <p:bold r:id="rId24"/>
      <p:italic r:id="rId25"/>
      <p:boldItalic r:id="rId26"/>
    </p:embeddedFont>
    <p:embeddedFont>
      <p:font typeface="PT Sans Narrow" panose="020B0604020202020204" charset="0"/>
      <p:regular r:id="rId27"/>
      <p:bold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786"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80a660bd08_0_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80a660bd08_0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80a660bd08_0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80a660bd08_0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80a660bd08_0_1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80a660bd08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80a660bd08_0_1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80a660bd08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80a660bd08_0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80a660bd08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80a660bd08_0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80a660bd08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80a660bd08_0_1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80a660bd08_0_1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80a660bd08_0_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80a660bd08_0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80a660bd08_0_1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80a660bd08_0_1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80a660bd08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80a660bd08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80a660bd08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80a660bd08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80a660bd08_0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80a660bd08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80a660bd08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80a660bd08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80a660bd08_0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80a660bd08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80a660bd08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80a660bd08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80a660bd08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80a660bd08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80a660bd08_0_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80a660bd08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80a660bd08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80a660bd08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80a660bd08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80a660bd08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LAW 12</a:t>
            </a:r>
            <a:endParaRPr/>
          </a:p>
        </p:txBody>
      </p:sp>
      <p:sp>
        <p:nvSpPr>
          <p:cNvPr id="67" name="Google Shape;67;p13"/>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Chapter 8: Criminal Defences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Carter Defence</a:t>
            </a:r>
            <a:endParaRPr/>
          </a:p>
        </p:txBody>
      </p:sp>
      <p:sp>
        <p:nvSpPr>
          <p:cNvPr id="122" name="Google Shape;122;p2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It is illegal to drink and drive, however it is possible that breathalyzer machines and police officers _______________________________________.</a:t>
            </a:r>
            <a:endParaRPr/>
          </a:p>
          <a:p>
            <a:pPr marL="0" lvl="0" indent="0" algn="l" rtl="0">
              <a:spcBef>
                <a:spcPts val="1600"/>
              </a:spcBef>
              <a:spcAft>
                <a:spcPts val="0"/>
              </a:spcAft>
              <a:buNone/>
            </a:pPr>
            <a:r>
              <a:rPr lang="en"/>
              <a:t>In 2008, courts accepted the “Carter defence” where a person may have a _____________________________________________________________________________.</a:t>
            </a:r>
            <a:endParaRPr/>
          </a:p>
          <a:p>
            <a:pPr marL="0" lvl="0" indent="0" algn="l" rtl="0">
              <a:spcBef>
                <a:spcPts val="1600"/>
              </a:spcBef>
              <a:spcAft>
                <a:spcPts val="1600"/>
              </a:spcAft>
              <a:buNone/>
            </a:pPr>
            <a:r>
              <a:rPr lang="en"/>
              <a:t>This defence was named after a man who proved that he was not intoxicated during the time of his offence and the courts recognized that there is a margin for error when performing the breathalyzer test.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Defences That PRovide a Reason for the Offence</a:t>
            </a:r>
            <a:endParaRPr/>
          </a:p>
        </p:txBody>
      </p:sp>
      <p:sp>
        <p:nvSpPr>
          <p:cNvPr id="128" name="Google Shape;128;p23"/>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Battered woman syndrome</a:t>
            </a:r>
            <a:endParaRPr/>
          </a:p>
          <a:p>
            <a:pPr marL="457200" lvl="0" indent="-342900" algn="l" rtl="0">
              <a:spcBef>
                <a:spcPts val="0"/>
              </a:spcBef>
              <a:spcAft>
                <a:spcPts val="0"/>
              </a:spcAft>
              <a:buSzPts val="1800"/>
              <a:buChar char="-"/>
            </a:pPr>
            <a:r>
              <a:rPr lang="en"/>
              <a:t>Self-defence</a:t>
            </a:r>
            <a:endParaRPr/>
          </a:p>
          <a:p>
            <a:pPr marL="457200" lvl="0" indent="-342900" algn="l" rtl="0">
              <a:spcBef>
                <a:spcPts val="0"/>
              </a:spcBef>
              <a:spcAft>
                <a:spcPts val="0"/>
              </a:spcAft>
              <a:buSzPts val="1800"/>
              <a:buChar char="-"/>
            </a:pPr>
            <a:r>
              <a:rPr lang="en"/>
              <a:t>Necessity</a:t>
            </a:r>
            <a:endParaRPr/>
          </a:p>
          <a:p>
            <a:pPr marL="457200" lvl="0" indent="-342900" algn="l" rtl="0">
              <a:spcBef>
                <a:spcPts val="0"/>
              </a:spcBef>
              <a:spcAft>
                <a:spcPts val="0"/>
              </a:spcAft>
              <a:buSzPts val="1800"/>
              <a:buChar char="-"/>
            </a:pPr>
            <a:r>
              <a:rPr lang="en"/>
              <a:t>duress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Battered Woman Syndrome</a:t>
            </a:r>
            <a:endParaRPr/>
          </a:p>
        </p:txBody>
      </p:sp>
      <p:sp>
        <p:nvSpPr>
          <p:cNvPr id="134" name="Google Shape;134;p2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courts recognized prolonged abuse to be a reason to acquit a person of a crime. </a:t>
            </a:r>
            <a:endParaRPr/>
          </a:p>
          <a:p>
            <a:pPr marL="0" lvl="0" indent="0" algn="l" rtl="0">
              <a:spcBef>
                <a:spcPts val="1600"/>
              </a:spcBef>
              <a:spcAft>
                <a:spcPts val="0"/>
              </a:spcAft>
              <a:buNone/>
            </a:pPr>
            <a:r>
              <a:rPr lang="en"/>
              <a:t>Came into effect when ___________________________________________________________________________________________________________________________________________________________________________________________________________________________________________________</a:t>
            </a:r>
            <a:endParaRPr/>
          </a:p>
          <a:p>
            <a:pPr marL="0" lvl="0" indent="0" algn="l" rtl="0">
              <a:spcBef>
                <a:spcPts val="1600"/>
              </a:spcBef>
              <a:spcAft>
                <a:spcPts val="1600"/>
              </a:spcAft>
              <a:buNone/>
            </a:pPr>
            <a:r>
              <a:rPr lang="en"/>
              <a:t>After this case, battered woman syndrome was recognized as a reasonable cause to commit a crime.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Self-Defence</a:t>
            </a:r>
            <a:endParaRPr/>
          </a:p>
        </p:txBody>
      </p:sp>
      <p:sp>
        <p:nvSpPr>
          <p:cNvPr id="140" name="Google Shape;140;p2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By law you are able to defend yourself and your property but only with “______________________________________” force.</a:t>
            </a:r>
            <a:endParaRPr/>
          </a:p>
          <a:p>
            <a:pPr marL="0" lvl="0" indent="0" algn="l" rtl="0">
              <a:spcBef>
                <a:spcPts val="1600"/>
              </a:spcBef>
              <a:spcAft>
                <a:spcPts val="0"/>
              </a:spcAft>
              <a:buNone/>
            </a:pPr>
            <a:r>
              <a:rPr lang="en"/>
              <a:t>The court recognizes that sometimes extreme force may be used to defend oneself, even causing death.</a:t>
            </a:r>
            <a:endParaRPr/>
          </a:p>
          <a:p>
            <a:pPr marL="0" lvl="0" indent="0" algn="l" rtl="0">
              <a:spcBef>
                <a:spcPts val="1600"/>
              </a:spcBef>
              <a:spcAft>
                <a:spcPts val="0"/>
              </a:spcAft>
              <a:buNone/>
            </a:pPr>
            <a:r>
              <a:rPr lang="en"/>
              <a:t>The court and/or the jury must be able to recognize the necessity to use the force and to be able to justify the amount of force used to defend oneself.</a:t>
            </a:r>
            <a:endParaRPr/>
          </a:p>
          <a:p>
            <a:pPr marL="0" lvl="0" indent="0" algn="l" rtl="0">
              <a:spcBef>
                <a:spcPts val="1600"/>
              </a:spcBef>
              <a:spcAft>
                <a:spcPts val="1600"/>
              </a:spcAft>
              <a:buNone/>
            </a:pPr>
            <a:r>
              <a:rPr lang="en"/>
              <a:t>Killing another person can only be considered self-defence if the accused’s _________________________________________________________________</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Necessity</a:t>
            </a:r>
            <a:endParaRPr/>
          </a:p>
        </p:txBody>
      </p:sp>
      <p:sp>
        <p:nvSpPr>
          <p:cNvPr id="146" name="Google Shape;146;p2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Necessity would be a defence in a case where the crime was committed under ____________________________________________________________.</a:t>
            </a:r>
            <a:endParaRPr/>
          </a:p>
          <a:p>
            <a:pPr marL="0" lvl="0" indent="0" algn="l" rtl="0">
              <a:spcBef>
                <a:spcPts val="1600"/>
              </a:spcBef>
              <a:spcAft>
                <a:spcPts val="0"/>
              </a:spcAft>
              <a:buNone/>
            </a:pPr>
            <a:r>
              <a:rPr lang="en"/>
              <a:t>Ex: Leslie arrives at home to find her mother has suffered a heart attack and is laying on the floor.  She picks up her mother and speeds to the hospital in her car.  If a police officer pulled her over for speeding along the way, she could use the defence of necessity to be excused of the traffic violation committed.</a:t>
            </a:r>
            <a:endParaRPr/>
          </a:p>
          <a:p>
            <a:pPr marL="0" lvl="0" indent="0" algn="l" rtl="0">
              <a:spcBef>
                <a:spcPts val="1600"/>
              </a:spcBef>
              <a:spcAft>
                <a:spcPts val="16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Duress</a:t>
            </a:r>
            <a:endParaRPr/>
          </a:p>
        </p:txBody>
      </p:sp>
      <p:sp>
        <p:nvSpPr>
          <p:cNvPr id="152" name="Google Shape;152;p2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Duress is similar to necessity in that there has to be some sort of __________________________________________________________________________________________________________________________________________________________</a:t>
            </a:r>
            <a:endParaRPr/>
          </a:p>
          <a:p>
            <a:pPr marL="0" lvl="0" indent="0" algn="l" rtl="0">
              <a:spcBef>
                <a:spcPts val="1600"/>
              </a:spcBef>
              <a:spcAft>
                <a:spcPts val="0"/>
              </a:spcAft>
              <a:buNone/>
            </a:pPr>
            <a:r>
              <a:rPr lang="en"/>
              <a:t>Duress can be used as a defence when the accused was pressured to commit a crime or was threatened by harm if they did not commit the crime. </a:t>
            </a:r>
            <a:endParaRPr/>
          </a:p>
          <a:p>
            <a:pPr marL="0" lvl="0" indent="0" algn="l" rtl="0">
              <a:spcBef>
                <a:spcPts val="1600"/>
              </a:spcBef>
              <a:spcAft>
                <a:spcPts val="1600"/>
              </a:spcAft>
              <a:buNone/>
            </a:pPr>
            <a:r>
              <a:rPr lang="en"/>
              <a:t>Ex: Leanne participates in a robbery because another person was holding a gun to her head.  She could then use the defence of duress to be excused of the crime.</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Other Defences</a:t>
            </a:r>
            <a:endParaRPr/>
          </a:p>
        </p:txBody>
      </p:sp>
      <p:sp>
        <p:nvSpPr>
          <p:cNvPr id="158" name="Google Shape;158;p2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Ignorance</a:t>
            </a:r>
            <a:endParaRPr/>
          </a:p>
          <a:p>
            <a:pPr marL="457200" lvl="0" indent="-342900" algn="l" rtl="0">
              <a:spcBef>
                <a:spcPts val="0"/>
              </a:spcBef>
              <a:spcAft>
                <a:spcPts val="0"/>
              </a:spcAft>
              <a:buSzPts val="1800"/>
              <a:buChar char="-"/>
            </a:pPr>
            <a:r>
              <a:rPr lang="en"/>
              <a:t>Entrapment</a:t>
            </a:r>
            <a:endParaRPr/>
          </a:p>
          <a:p>
            <a:pPr marL="457200" lvl="0" indent="-342900" algn="l" rtl="0">
              <a:spcBef>
                <a:spcPts val="0"/>
              </a:spcBef>
              <a:spcAft>
                <a:spcPts val="0"/>
              </a:spcAft>
              <a:buSzPts val="1800"/>
              <a:buChar char="-"/>
            </a:pPr>
            <a:r>
              <a:rPr lang="en"/>
              <a:t>Double jeopardy</a:t>
            </a:r>
            <a:endParaRPr/>
          </a:p>
          <a:p>
            <a:pPr marL="457200" lvl="0" indent="-342900" algn="l" rtl="0">
              <a:spcBef>
                <a:spcPts val="0"/>
              </a:spcBef>
              <a:spcAft>
                <a:spcPts val="0"/>
              </a:spcAft>
              <a:buSzPts val="1800"/>
              <a:buChar char="-"/>
            </a:pPr>
            <a:r>
              <a:rPr lang="en"/>
              <a:t>Provocation</a:t>
            </a:r>
            <a:endParaRPr/>
          </a:p>
          <a:p>
            <a:pPr marL="457200" lvl="0" indent="-342900" algn="l" rtl="0">
              <a:spcBef>
                <a:spcPts val="0"/>
              </a:spcBef>
              <a:spcAft>
                <a:spcPts val="0"/>
              </a:spcAft>
              <a:buSzPts val="1800"/>
              <a:buChar char="-"/>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Ignorance</a:t>
            </a:r>
            <a:endParaRPr/>
          </a:p>
        </p:txBody>
      </p:sp>
      <p:sp>
        <p:nvSpPr>
          <p:cNvPr id="164" name="Google Shape;164;p29"/>
          <p:cNvSpPr txBox="1">
            <a:spLocks noGrp="1"/>
          </p:cNvSpPr>
          <p:nvPr>
            <p:ph type="body" idx="1"/>
          </p:nvPr>
        </p:nvSpPr>
        <p:spPr>
          <a:xfrm>
            <a:off x="311700" y="12415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Also known as ignorance of the law and mistake of fact.</a:t>
            </a:r>
            <a:endParaRPr/>
          </a:p>
          <a:p>
            <a:pPr marL="0" lvl="0" indent="0" algn="l" rtl="0">
              <a:spcBef>
                <a:spcPts val="1600"/>
              </a:spcBef>
              <a:spcAft>
                <a:spcPts val="0"/>
              </a:spcAft>
              <a:buNone/>
            </a:pPr>
            <a:r>
              <a:rPr lang="en"/>
              <a:t>Not knowing that something is against the law is _______________________________________________________________________________</a:t>
            </a:r>
            <a:endParaRPr/>
          </a:p>
          <a:p>
            <a:pPr marL="0" lvl="0" indent="0" algn="l" rtl="0">
              <a:spcBef>
                <a:spcPts val="1600"/>
              </a:spcBef>
              <a:spcAft>
                <a:spcPts val="0"/>
              </a:spcAft>
              <a:buNone/>
            </a:pPr>
            <a:r>
              <a:rPr lang="en"/>
              <a:t>____________________________can be used as a defence because it would be possible to prove the lack of intent or mens rea at the time of the offence.</a:t>
            </a:r>
            <a:endParaRPr/>
          </a:p>
          <a:p>
            <a:pPr marL="0" lvl="0" indent="0" algn="l" rtl="0">
              <a:spcBef>
                <a:spcPts val="1600"/>
              </a:spcBef>
              <a:spcAft>
                <a:spcPts val="1600"/>
              </a:spcAft>
              <a:buNone/>
            </a:pPr>
            <a:r>
              <a:rPr lang="en"/>
              <a:t>Ex: a cashier gives you change after you buy your lunch, but one of the bills is counterfeit.  You later use that bill to purchase another snack and it is determined that the money you used is counterfeit.  You cannot be charged because you were unaware that the bill was counterfeit.</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Entrapment</a:t>
            </a:r>
            <a:endParaRPr/>
          </a:p>
        </p:txBody>
      </p:sp>
      <p:sp>
        <p:nvSpPr>
          <p:cNvPr id="170" name="Google Shape;170;p3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Entrapment occurs when __________________________________________________________________________________________________________________________________________________________________</a:t>
            </a:r>
            <a:endParaRPr/>
          </a:p>
          <a:p>
            <a:pPr marL="0" lvl="0" indent="0" algn="l" rtl="0">
              <a:spcBef>
                <a:spcPts val="1600"/>
              </a:spcBef>
              <a:spcAft>
                <a:spcPts val="1600"/>
              </a:spcAft>
              <a:buNone/>
            </a:pPr>
            <a:r>
              <a:rPr lang="en"/>
              <a:t>Example: a police officer tries to catch people in the act of buying or selling drugs, and continually harasses a suspicious looking person, Billy, to buy drugs.  After 3 weeks of being harassed, Billy finally purchases drugs from the undercover officer.  Billy cannot be charged because there is no evidence that Billy would purchase drugs if he had not been harassed by the police officer.</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Double Jeopardy</a:t>
            </a:r>
            <a:endParaRPr/>
          </a:p>
        </p:txBody>
      </p:sp>
      <p:sp>
        <p:nvSpPr>
          <p:cNvPr id="176" name="Google Shape;176;p31"/>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means to be tried twice for the same offence.</a:t>
            </a:r>
            <a:endParaRPr/>
          </a:p>
          <a:p>
            <a:pPr marL="0" lvl="0" indent="0" algn="l" rtl="0">
              <a:spcBef>
                <a:spcPts val="1600"/>
              </a:spcBef>
              <a:spcAft>
                <a:spcPts val="0"/>
              </a:spcAft>
              <a:buNone/>
            </a:pPr>
            <a:r>
              <a:rPr lang="en"/>
              <a:t>In the case of double jeopardy, the motion can be made to the court that:</a:t>
            </a:r>
            <a:endParaRPr/>
          </a:p>
          <a:p>
            <a:pPr marL="457200" lvl="0" indent="-342900" algn="l" rtl="0">
              <a:spcBef>
                <a:spcPts val="1600"/>
              </a:spcBef>
              <a:spcAft>
                <a:spcPts val="0"/>
              </a:spcAft>
              <a:buSzPts val="1800"/>
              <a:buAutoNum type="arabicPeriod"/>
            </a:pPr>
            <a:r>
              <a:rPr lang="en"/>
              <a:t>The plea of </a:t>
            </a:r>
            <a:r>
              <a:rPr lang="en" i="1"/>
              <a:t>___________________________, </a:t>
            </a:r>
            <a:r>
              <a:rPr lang="en"/>
              <a:t>the accused states that they have already been tried and acquitted of the crime</a:t>
            </a:r>
            <a:endParaRPr/>
          </a:p>
          <a:p>
            <a:pPr marL="457200" lvl="0" indent="-342900" algn="l" rtl="0">
              <a:spcBef>
                <a:spcPts val="0"/>
              </a:spcBef>
              <a:spcAft>
                <a:spcPts val="0"/>
              </a:spcAft>
              <a:buSzPts val="1800"/>
              <a:buAutoNum type="arabicPeriod"/>
            </a:pPr>
            <a:r>
              <a:rPr lang="en"/>
              <a:t>The plea of </a:t>
            </a:r>
            <a:r>
              <a:rPr lang="en" i="1"/>
              <a:t>____________________________, </a:t>
            </a:r>
            <a:r>
              <a:rPr lang="en"/>
              <a:t>where the accused states that they have already been tried and convicted of the crime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Key terms</a:t>
            </a:r>
            <a:endParaRPr/>
          </a:p>
        </p:txBody>
      </p:sp>
      <p:sp>
        <p:nvSpPr>
          <p:cNvPr id="73" name="Google Shape;73;p14"/>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
              <a:t>Alibi</a:t>
            </a:r>
            <a:endParaRPr/>
          </a:p>
          <a:p>
            <a:pPr marL="457200" lvl="0" indent="-317500" algn="l" rtl="0">
              <a:spcBef>
                <a:spcPts val="0"/>
              </a:spcBef>
              <a:spcAft>
                <a:spcPts val="0"/>
              </a:spcAft>
              <a:buSzPts val="1400"/>
              <a:buChar char="-"/>
            </a:pPr>
            <a:r>
              <a:rPr lang="en"/>
              <a:t>Automatism</a:t>
            </a:r>
            <a:endParaRPr/>
          </a:p>
          <a:p>
            <a:pPr marL="457200" lvl="0" indent="-317500" algn="l" rtl="0">
              <a:spcBef>
                <a:spcPts val="0"/>
              </a:spcBef>
              <a:spcAft>
                <a:spcPts val="0"/>
              </a:spcAft>
              <a:buSzPts val="1400"/>
              <a:buChar char="-"/>
            </a:pPr>
            <a:r>
              <a:rPr lang="en"/>
              <a:t>Battered woman syndrome</a:t>
            </a:r>
            <a:endParaRPr/>
          </a:p>
          <a:p>
            <a:pPr marL="457200" lvl="0" indent="-317500" algn="l" rtl="0">
              <a:spcBef>
                <a:spcPts val="0"/>
              </a:spcBef>
              <a:spcAft>
                <a:spcPts val="0"/>
              </a:spcAft>
              <a:buSzPts val="1400"/>
              <a:buChar char="-"/>
            </a:pPr>
            <a:r>
              <a:rPr lang="en"/>
              <a:t>Defence</a:t>
            </a:r>
            <a:endParaRPr/>
          </a:p>
          <a:p>
            <a:pPr marL="457200" lvl="0" indent="-317500" algn="l" rtl="0">
              <a:spcBef>
                <a:spcPts val="0"/>
              </a:spcBef>
              <a:spcAft>
                <a:spcPts val="0"/>
              </a:spcAft>
              <a:buSzPts val="1400"/>
              <a:buChar char="-"/>
            </a:pPr>
            <a:r>
              <a:rPr lang="en"/>
              <a:t>Double jeopardy</a:t>
            </a:r>
            <a:endParaRPr/>
          </a:p>
        </p:txBody>
      </p:sp>
      <p:sp>
        <p:nvSpPr>
          <p:cNvPr id="74" name="Google Shape;74;p14"/>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
              <a:t>Duress</a:t>
            </a:r>
            <a:endParaRPr/>
          </a:p>
          <a:p>
            <a:pPr marL="457200" lvl="0" indent="-317500" algn="l" rtl="0">
              <a:spcBef>
                <a:spcPts val="0"/>
              </a:spcBef>
              <a:spcAft>
                <a:spcPts val="0"/>
              </a:spcAft>
              <a:buSzPts val="1400"/>
              <a:buChar char="-"/>
            </a:pPr>
            <a:r>
              <a:rPr lang="en"/>
              <a:t>Entrapment</a:t>
            </a:r>
            <a:endParaRPr/>
          </a:p>
          <a:p>
            <a:pPr marL="457200" lvl="0" indent="-317500" algn="l" rtl="0">
              <a:spcBef>
                <a:spcPts val="0"/>
              </a:spcBef>
              <a:spcAft>
                <a:spcPts val="0"/>
              </a:spcAft>
              <a:buSzPts val="1400"/>
              <a:buChar char="-"/>
            </a:pPr>
            <a:r>
              <a:rPr lang="en"/>
              <a:t>Not criminally responsible</a:t>
            </a:r>
            <a:endParaRPr/>
          </a:p>
          <a:p>
            <a:pPr marL="457200" lvl="0" indent="-317500" algn="l" rtl="0">
              <a:spcBef>
                <a:spcPts val="0"/>
              </a:spcBef>
              <a:spcAft>
                <a:spcPts val="0"/>
              </a:spcAft>
              <a:buSzPts val="1400"/>
              <a:buChar char="-"/>
            </a:pPr>
            <a:r>
              <a:rPr lang="en"/>
              <a:t>Provocation</a:t>
            </a:r>
            <a:endParaRPr/>
          </a:p>
          <a:p>
            <a:pPr marL="457200" lvl="0" indent="-317500" algn="l" rtl="0">
              <a:spcBef>
                <a:spcPts val="0"/>
              </a:spcBef>
              <a:spcAft>
                <a:spcPts val="0"/>
              </a:spcAft>
              <a:buSzPts val="1400"/>
              <a:buChar char="-"/>
            </a:pPr>
            <a:r>
              <a:rPr lang="en"/>
              <a:t>self-defence</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Provocation</a:t>
            </a:r>
            <a:endParaRPr/>
          </a:p>
        </p:txBody>
      </p:sp>
      <p:sp>
        <p:nvSpPr>
          <p:cNvPr id="182" name="Google Shape;182;p3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Defined in the criminal code as inciting to commit a crime in ________________________________________________________________________</a:t>
            </a:r>
            <a:endParaRPr/>
          </a:p>
          <a:p>
            <a:pPr marL="0" lvl="0" indent="0" algn="l" rtl="0">
              <a:spcBef>
                <a:spcPts val="1600"/>
              </a:spcBef>
              <a:spcAft>
                <a:spcPts val="0"/>
              </a:spcAft>
              <a:buNone/>
            </a:pPr>
            <a:r>
              <a:rPr lang="en"/>
              <a:t>This defence is often used to downgrade a murder charge to manslaughter.</a:t>
            </a:r>
            <a:endParaRPr/>
          </a:p>
          <a:p>
            <a:pPr marL="0" lvl="0" indent="0" algn="l" rtl="0">
              <a:spcBef>
                <a:spcPts val="1600"/>
              </a:spcBef>
              <a:spcAft>
                <a:spcPts val="0"/>
              </a:spcAft>
              <a:buNone/>
            </a:pPr>
            <a:r>
              <a:rPr lang="en"/>
              <a:t>A person can claim provocation if it can be proven and justified that a reasonable person with reasonable self-control would commit the crime, and also that the crime was committed in the heat of the moment.</a:t>
            </a:r>
            <a:endParaRPr/>
          </a:p>
          <a:p>
            <a:pPr marL="0" lvl="0" indent="0" algn="l" rtl="0">
              <a:spcBef>
                <a:spcPts val="1600"/>
              </a:spcBef>
              <a:spcAft>
                <a:spcPts val="1600"/>
              </a:spcAft>
              <a:buNone/>
            </a:pPr>
            <a:r>
              <a:rPr lang="en"/>
              <a:t>If the person acts on the crime at a later date, _________________________________________________________________________________</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Introduction</a:t>
            </a:r>
            <a:endParaRPr/>
          </a:p>
        </p:txBody>
      </p:sp>
      <p:sp>
        <p:nvSpPr>
          <p:cNvPr id="80" name="Google Shape;80;p1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We learned in chapter 4 that anyone who is accused of committing a crime is innocent until proven guilty.  </a:t>
            </a:r>
            <a:endParaRPr/>
          </a:p>
          <a:p>
            <a:pPr marL="0" lvl="0" indent="0" algn="l" rtl="0">
              <a:spcBef>
                <a:spcPts val="1600"/>
              </a:spcBef>
              <a:spcAft>
                <a:spcPts val="0"/>
              </a:spcAft>
              <a:buNone/>
            </a:pPr>
            <a:r>
              <a:rPr lang="en"/>
              <a:t>A person who is accused of a crime can present a defence to the charges and can use the following 3 arguments:</a:t>
            </a:r>
            <a:endParaRPr/>
          </a:p>
          <a:p>
            <a:pPr marL="457200" lvl="0" indent="-342900" algn="l" rtl="0">
              <a:spcBef>
                <a:spcPts val="1600"/>
              </a:spcBef>
              <a:spcAft>
                <a:spcPts val="0"/>
              </a:spcAft>
              <a:buSzPts val="1800"/>
              <a:buAutoNum type="arabicPeriod"/>
            </a:pPr>
            <a:r>
              <a:rPr lang="en"/>
              <a:t>________________________________________________________________________</a:t>
            </a:r>
            <a:endParaRPr i="1"/>
          </a:p>
          <a:p>
            <a:pPr marL="457200" lvl="0" indent="-342900" algn="l" rtl="0">
              <a:spcBef>
                <a:spcPts val="0"/>
              </a:spcBef>
              <a:spcAft>
                <a:spcPts val="0"/>
              </a:spcAft>
              <a:buSzPts val="1800"/>
              <a:buAutoNum type="arabicPeriod"/>
            </a:pPr>
            <a:r>
              <a:rPr lang="en"/>
              <a:t>They can argue that they lacked the necessary criminal intent or guilty mind, disputing the </a:t>
            </a:r>
            <a:r>
              <a:rPr lang="en" i="1"/>
              <a:t>mens rea</a:t>
            </a:r>
            <a:endParaRPr i="1"/>
          </a:p>
          <a:p>
            <a:pPr marL="457200" lvl="0" indent="-342900" algn="l" rtl="0">
              <a:spcBef>
                <a:spcPts val="0"/>
              </a:spcBef>
              <a:spcAft>
                <a:spcPts val="0"/>
              </a:spcAft>
              <a:buSzPts val="1800"/>
              <a:buAutoNum type="arabicPeriod"/>
            </a:pPr>
            <a:r>
              <a:rPr lang="en"/>
              <a:t>____________________________________________________________________________________________________________________________________________________________</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Alibi Defence</a:t>
            </a:r>
            <a:endParaRPr/>
          </a:p>
        </p:txBody>
      </p:sp>
      <p:sp>
        <p:nvSpPr>
          <p:cNvPr id="86" name="Google Shape;86;p1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best possible defence is an acceptable alibi that places the accused at a different place at the time the crime occured. </a:t>
            </a:r>
            <a:endParaRPr/>
          </a:p>
          <a:p>
            <a:pPr marL="0" lvl="0" indent="0" algn="l" rtl="0">
              <a:spcBef>
                <a:spcPts val="1600"/>
              </a:spcBef>
              <a:spcAft>
                <a:spcPts val="0"/>
              </a:spcAft>
              <a:buNone/>
            </a:pPr>
            <a:r>
              <a:rPr lang="en"/>
              <a:t>An alibi is often present by the accused upon arrest.</a:t>
            </a:r>
            <a:endParaRPr/>
          </a:p>
          <a:p>
            <a:pPr marL="0" lvl="0" indent="0" algn="l" rtl="0">
              <a:spcBef>
                <a:spcPts val="1600"/>
              </a:spcBef>
              <a:spcAft>
                <a:spcPts val="0"/>
              </a:spcAft>
              <a:buNone/>
            </a:pPr>
            <a:r>
              <a:rPr lang="en"/>
              <a:t>A full alibi consists of 3 parts:</a:t>
            </a:r>
            <a:endParaRPr/>
          </a:p>
          <a:p>
            <a:pPr marL="457200" lvl="0" indent="-342900" algn="l" rtl="0">
              <a:spcBef>
                <a:spcPts val="1600"/>
              </a:spcBef>
              <a:spcAft>
                <a:spcPts val="0"/>
              </a:spcAft>
              <a:buSzPts val="1800"/>
              <a:buAutoNum type="arabicPeriod"/>
            </a:pPr>
            <a:r>
              <a:rPr lang="en"/>
              <a:t>The statement indicating that they accused was not present at the location of the crime when it was committed</a:t>
            </a:r>
            <a:endParaRPr/>
          </a:p>
          <a:p>
            <a:pPr marL="457200" lvl="0" indent="-342900" algn="l" rtl="0">
              <a:spcBef>
                <a:spcPts val="0"/>
              </a:spcBef>
              <a:spcAft>
                <a:spcPts val="0"/>
              </a:spcAft>
              <a:buSzPts val="1800"/>
              <a:buAutoNum type="arabicPeriod"/>
            </a:pPr>
            <a:r>
              <a:rPr lang="en"/>
              <a:t>___________________________________________________________________</a:t>
            </a:r>
            <a:endParaRPr/>
          </a:p>
          <a:p>
            <a:pPr marL="457200" lvl="0" indent="-342900" algn="l" rtl="0">
              <a:spcBef>
                <a:spcPts val="0"/>
              </a:spcBef>
              <a:spcAft>
                <a:spcPts val="0"/>
              </a:spcAft>
              <a:buSzPts val="1800"/>
              <a:buAutoNum type="arabicPeriod"/>
            </a:pPr>
            <a:r>
              <a:rPr lang="en"/>
              <a:t>___________________________________________________________________</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Automatism</a:t>
            </a:r>
            <a:endParaRPr/>
          </a:p>
        </p:txBody>
      </p:sp>
      <p:sp>
        <p:nvSpPr>
          <p:cNvPr id="92" name="Google Shape;92;p1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Automatism is not itself listed as a defence in the criminal code, but it has been used on a precedent basis.</a:t>
            </a:r>
            <a:endParaRPr/>
          </a:p>
          <a:p>
            <a:pPr marL="0" lvl="0" indent="0" algn="l" rtl="0">
              <a:spcBef>
                <a:spcPts val="1600"/>
              </a:spcBef>
              <a:spcAft>
                <a:spcPts val="0"/>
              </a:spcAft>
              <a:buNone/>
            </a:pPr>
            <a:r>
              <a:rPr lang="en"/>
              <a:t>Automatism is automatic functioning without conscious effort or control.  It consists of 2 types:</a:t>
            </a:r>
            <a:endParaRPr/>
          </a:p>
          <a:p>
            <a:pPr marL="457200" lvl="0" indent="-342900" algn="l" rtl="0">
              <a:spcBef>
                <a:spcPts val="1600"/>
              </a:spcBef>
              <a:spcAft>
                <a:spcPts val="0"/>
              </a:spcAft>
              <a:buSzPts val="1800"/>
              <a:buAutoNum type="arabicPeriod"/>
            </a:pPr>
            <a:r>
              <a:rPr lang="en"/>
              <a:t>__________________________________________________</a:t>
            </a:r>
            <a:endParaRPr/>
          </a:p>
          <a:p>
            <a:pPr marL="457200" lvl="0" indent="-342900" algn="l" rtl="0">
              <a:spcBef>
                <a:spcPts val="0"/>
              </a:spcBef>
              <a:spcAft>
                <a:spcPts val="0"/>
              </a:spcAft>
              <a:buSzPts val="1800"/>
              <a:buAutoNum type="arabicPeriod"/>
            </a:pPr>
            <a:r>
              <a:rPr lang="en"/>
              <a:t>___________________________________________________</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Non-Insane Automatism Defence</a:t>
            </a:r>
            <a:endParaRPr/>
          </a:p>
        </p:txBody>
      </p:sp>
      <p:sp>
        <p:nvSpPr>
          <p:cNvPr id="98" name="Google Shape;98;p1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Sometimes called “____________________________________” </a:t>
            </a:r>
            <a:endParaRPr/>
          </a:p>
          <a:p>
            <a:pPr marL="0" lvl="0" indent="0" algn="l" rtl="0">
              <a:spcBef>
                <a:spcPts val="1600"/>
              </a:spcBef>
              <a:spcAft>
                <a:spcPts val="0"/>
              </a:spcAft>
              <a:buNone/>
            </a:pPr>
            <a:r>
              <a:rPr lang="en"/>
              <a:t>Canadian courts have recognized that any of the following conditions could be considered non-insane automatism:</a:t>
            </a:r>
            <a:endParaRPr/>
          </a:p>
          <a:p>
            <a:pPr marL="457200" lvl="0" indent="-342900" algn="l" rtl="0">
              <a:spcBef>
                <a:spcPts val="1600"/>
              </a:spcBef>
              <a:spcAft>
                <a:spcPts val="0"/>
              </a:spcAft>
              <a:buSzPts val="1800"/>
              <a:buChar char="-"/>
            </a:pPr>
            <a:r>
              <a:rPr lang="en"/>
              <a:t>Physical blow</a:t>
            </a:r>
            <a:endParaRPr/>
          </a:p>
          <a:p>
            <a:pPr marL="457200" lvl="0" indent="-342900" algn="l" rtl="0">
              <a:spcBef>
                <a:spcPts val="0"/>
              </a:spcBef>
              <a:spcAft>
                <a:spcPts val="0"/>
              </a:spcAft>
              <a:buSzPts val="1800"/>
              <a:buChar char="-"/>
            </a:pPr>
            <a:r>
              <a:rPr lang="en"/>
              <a:t>Physical ailments such as a stroke</a:t>
            </a:r>
            <a:endParaRPr/>
          </a:p>
          <a:p>
            <a:pPr marL="457200" lvl="0" indent="-342900" algn="l" rtl="0">
              <a:spcBef>
                <a:spcPts val="0"/>
              </a:spcBef>
              <a:spcAft>
                <a:spcPts val="0"/>
              </a:spcAft>
              <a:buSzPts val="1800"/>
              <a:buChar char="-"/>
            </a:pPr>
            <a:r>
              <a:rPr lang="en"/>
              <a:t>Hypoglycemia (low blood sugar)</a:t>
            </a:r>
            <a:endParaRPr/>
          </a:p>
          <a:p>
            <a:pPr marL="457200" lvl="0" indent="-342900" algn="l" rtl="0">
              <a:spcBef>
                <a:spcPts val="0"/>
              </a:spcBef>
              <a:spcAft>
                <a:spcPts val="0"/>
              </a:spcAft>
              <a:buSzPts val="1800"/>
              <a:buChar char="-"/>
            </a:pPr>
            <a:r>
              <a:rPr lang="en"/>
              <a:t>________________________</a:t>
            </a:r>
            <a:endParaRPr/>
          </a:p>
          <a:p>
            <a:pPr marL="457200" lvl="0" indent="-342900" algn="l" rtl="0">
              <a:spcBef>
                <a:spcPts val="0"/>
              </a:spcBef>
              <a:spcAft>
                <a:spcPts val="0"/>
              </a:spcAft>
              <a:buSzPts val="1800"/>
              <a:buChar char="-"/>
            </a:pPr>
            <a:r>
              <a:rPr lang="en"/>
              <a:t>Intoxication</a:t>
            </a:r>
            <a:endParaRPr/>
          </a:p>
          <a:p>
            <a:pPr marL="457200" lvl="0" indent="-342900" algn="l" rtl="0">
              <a:spcBef>
                <a:spcPts val="0"/>
              </a:spcBef>
              <a:spcAft>
                <a:spcPts val="0"/>
              </a:spcAft>
              <a:buSzPts val="1800"/>
              <a:buChar char="-"/>
            </a:pPr>
            <a:r>
              <a:rPr lang="en"/>
              <a:t>__________________________________</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Insane Automatism Defence</a:t>
            </a:r>
            <a:endParaRPr/>
          </a:p>
        </p:txBody>
      </p:sp>
      <p:sp>
        <p:nvSpPr>
          <p:cNvPr id="104" name="Google Shape;104;p19"/>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If a person has a diagnosed mental illness, they would be considered “not criminally responsible (NCR) of the crime they are accused of committing IF:</a:t>
            </a:r>
            <a:endParaRPr/>
          </a:p>
          <a:p>
            <a:pPr marL="457200" lvl="0" indent="-342900" algn="l" rtl="0">
              <a:spcBef>
                <a:spcPts val="1600"/>
              </a:spcBef>
              <a:spcAft>
                <a:spcPts val="0"/>
              </a:spcAft>
              <a:buSzPts val="1800"/>
              <a:buChar char="-"/>
            </a:pPr>
            <a:r>
              <a:rPr lang="en"/>
              <a:t>At the time that the act was committed, they were suffering from a ______________________________________________</a:t>
            </a:r>
            <a:endParaRPr/>
          </a:p>
          <a:p>
            <a:pPr marL="457200" lvl="0" indent="-342900" algn="l" rtl="0">
              <a:spcBef>
                <a:spcPts val="0"/>
              </a:spcBef>
              <a:spcAft>
                <a:spcPts val="0"/>
              </a:spcAft>
              <a:buSzPts val="1800"/>
              <a:buChar char="-"/>
            </a:pPr>
            <a:r>
              <a:rPr lang="en"/>
              <a:t>The mental disorder made the individual incapable of appreciating the nature of the act or __________________________________________</a:t>
            </a: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Insane Automatism Defence</a:t>
            </a:r>
            <a:endParaRPr/>
          </a:p>
        </p:txBody>
      </p:sp>
      <p:sp>
        <p:nvSpPr>
          <p:cNvPr id="110" name="Google Shape;110;p2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Prior to an NCR case moving forward, the following questions must be considered in order to determine whether the accused is fit to stand trial:</a:t>
            </a:r>
            <a:endParaRPr/>
          </a:p>
          <a:p>
            <a:pPr marL="457200" lvl="0" indent="-342900" algn="l" rtl="0">
              <a:spcBef>
                <a:spcPts val="1600"/>
              </a:spcBef>
              <a:spcAft>
                <a:spcPts val="0"/>
              </a:spcAft>
              <a:buSzPts val="1800"/>
              <a:buAutoNum type="arabicPeriod"/>
            </a:pPr>
            <a:r>
              <a:rPr lang="en"/>
              <a:t>_____________________________________________________________________</a:t>
            </a:r>
            <a:endParaRPr/>
          </a:p>
          <a:p>
            <a:pPr marL="457200" lvl="0" indent="-342900" algn="l" rtl="0">
              <a:spcBef>
                <a:spcPts val="0"/>
              </a:spcBef>
              <a:spcAft>
                <a:spcPts val="0"/>
              </a:spcAft>
              <a:buSzPts val="1800"/>
              <a:buAutoNum type="arabicPeriod"/>
            </a:pPr>
            <a:r>
              <a:rPr lang="en"/>
              <a:t>Does the accused understand the possible consequences of the proceedings?</a:t>
            </a:r>
            <a:endParaRPr/>
          </a:p>
          <a:p>
            <a:pPr marL="457200" lvl="0" indent="-342900" algn="l" rtl="0">
              <a:spcBef>
                <a:spcPts val="0"/>
              </a:spcBef>
              <a:spcAft>
                <a:spcPts val="0"/>
              </a:spcAft>
              <a:buSzPts val="1800"/>
              <a:buAutoNum type="arabicPeriod"/>
            </a:pPr>
            <a:r>
              <a:rPr lang="en"/>
              <a:t>_____________________________________________________</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Intoxication</a:t>
            </a:r>
            <a:endParaRPr/>
          </a:p>
        </p:txBody>
      </p:sp>
      <p:sp>
        <p:nvSpPr>
          <p:cNvPr id="116" name="Google Shape;116;p21"/>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 order to use intoxication as a defence, the accused must be able to prove that they _____________________________________________________________________.</a:t>
            </a:r>
            <a:endParaRPr/>
          </a:p>
          <a:p>
            <a:pPr marL="0" lvl="0" indent="0" algn="l" rtl="0">
              <a:spcBef>
                <a:spcPts val="1600"/>
              </a:spcBef>
              <a:spcAft>
                <a:spcPts val="0"/>
              </a:spcAft>
              <a:buNone/>
            </a:pPr>
            <a:r>
              <a:rPr lang="en"/>
              <a:t>If the accused is able to prove that they were intoxicated at the time of the offence, their sentence may be downgraded to a lesser charge, but they would not be totally excused of their crime. </a:t>
            </a:r>
            <a:endParaRPr/>
          </a:p>
          <a:p>
            <a:pPr marL="0" lvl="0" indent="0" algn="l" rtl="0">
              <a:spcBef>
                <a:spcPts val="1600"/>
              </a:spcBef>
              <a:spcAft>
                <a:spcPts val="1600"/>
              </a:spcAft>
              <a:buNone/>
            </a:pPr>
            <a:r>
              <a:rPr lang="en"/>
              <a:t>If it can be proven that the accused had intent to commit the crime and did so while intoxicated, _____________________________________________________.</a:t>
            </a:r>
            <a:endParaRP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1129</Words>
  <Application>Microsoft Office PowerPoint</Application>
  <PresentationFormat>On-screen Show (16:9)</PresentationFormat>
  <Paragraphs>101</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Open Sans</vt:lpstr>
      <vt:lpstr>PT Sans Narrow</vt:lpstr>
      <vt:lpstr>Tropic</vt:lpstr>
      <vt:lpstr>LAW 12</vt:lpstr>
      <vt:lpstr>Key terms</vt:lpstr>
      <vt:lpstr>Introduction</vt:lpstr>
      <vt:lpstr>Alibi Defence</vt:lpstr>
      <vt:lpstr>Automatism</vt:lpstr>
      <vt:lpstr>Non-Insane Automatism Defence</vt:lpstr>
      <vt:lpstr>Insane Automatism Defence</vt:lpstr>
      <vt:lpstr>Insane Automatism Defence</vt:lpstr>
      <vt:lpstr>Intoxication</vt:lpstr>
      <vt:lpstr>The Carter Defence</vt:lpstr>
      <vt:lpstr>Defences That PRovide a Reason for the Offence</vt:lpstr>
      <vt:lpstr>Battered Woman Syndrome</vt:lpstr>
      <vt:lpstr>Self-Defence</vt:lpstr>
      <vt:lpstr>Necessity</vt:lpstr>
      <vt:lpstr>Duress</vt:lpstr>
      <vt:lpstr>Other Defences</vt:lpstr>
      <vt:lpstr>Ignorance</vt:lpstr>
      <vt:lpstr>Entrapment</vt:lpstr>
      <vt:lpstr>Double Jeopardy</vt:lpstr>
      <vt:lpstr>Provocation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12</dc:title>
  <dc:creator>EMILY BABSTOCK</dc:creator>
  <cp:lastModifiedBy>Windows User</cp:lastModifiedBy>
  <cp:revision>1</cp:revision>
  <dcterms:modified xsi:type="dcterms:W3CDTF">2020-06-02T18:24:50Z</dcterms:modified>
</cp:coreProperties>
</file>