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PT Sans Narrow" panose="020B0604020202020204" charset="0"/>
      <p:regular r:id="rId25"/>
      <p:bold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204775-B9C2-4B48-BFC6-D07D517866ED}">
  <a:tblStyle styleId="{33204775-B9C2-4B48-BFC6-D07D517866E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cd56c259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cd56c259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cd56c2598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cd56c2598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cd56c259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cd56c259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cd56c270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cd56c270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d56c270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d56c270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cd56c270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cd56c2704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cd56c27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cd56c27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cd56c27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cd56c27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cd56c2704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cd56c2704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d56c270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d56c2704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c7d0ce10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c7d0ce10f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on loose leaf and then read page 113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7cd56c270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7cd56c2704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7cd56c270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7cd56c270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7cd56c2704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7cd56c2704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7d0ce10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7d0ce10f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7d0ce10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7d0ce10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c7d0ce10f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c7d0ce10f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c7d0ce10f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c7d0ce10f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c7d0ce10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c7d0ce10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c7d0ce10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c7d0ce10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c7d0ce10f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c7d0ce10f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LAW 12</a:t>
            </a:r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2: Criminal Law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4: Introduction to Criminal Law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Law</a:t>
            </a:r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Canadian criminal law is public law.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Criminal law is made by the federal government, and therefore is public.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Criminal law is also public law because it concerns the actions of the government against an individual.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When someone is </a:t>
            </a:r>
            <a:r>
              <a:rPr lang="en" b="1"/>
              <a:t>prosecuted, </a:t>
            </a:r>
            <a:r>
              <a:rPr lang="en"/>
              <a:t>they are brought to trial by the Crown attorney.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Crown attorney represents the government, which in turn represents the beliefs of the people of the country (us).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Limits, Duties and Rights of Individuals</a:t>
            </a:r>
            <a:endParaRPr/>
          </a:p>
        </p:txBody>
      </p:sp>
      <p:sp>
        <p:nvSpPr>
          <p:cNvPr id="131" name="Google Shape;131;p23"/>
          <p:cNvSpPr/>
          <p:nvPr/>
        </p:nvSpPr>
        <p:spPr>
          <a:xfrm>
            <a:off x="2676300" y="1933450"/>
            <a:ext cx="3842100" cy="26151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3"/>
          <p:cNvSpPr txBox="1"/>
          <p:nvPr/>
        </p:nvSpPr>
        <p:spPr>
          <a:xfrm rot="-3106907">
            <a:off x="3088162" y="2838162"/>
            <a:ext cx="1598783" cy="48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Limit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/>
          <p:nvPr/>
        </p:nvSpPr>
        <p:spPr>
          <a:xfrm rot="3187940">
            <a:off x="4784039" y="3089946"/>
            <a:ext cx="1537080" cy="48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Duty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/>
          <p:nvPr/>
        </p:nvSpPr>
        <p:spPr>
          <a:xfrm>
            <a:off x="3939900" y="3953550"/>
            <a:ext cx="1264200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lt1"/>
                </a:solidFill>
              </a:rPr>
              <a:t>Right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/>
          <p:nvPr/>
        </p:nvSpPr>
        <p:spPr>
          <a:xfrm>
            <a:off x="520550" y="2770000"/>
            <a:ext cx="3345000" cy="9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Criminal Code restricts what an individual can do (steal, assault someone, use narcotics, etc.)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6" name="Google Shape;136;p23"/>
          <p:cNvSpPr txBox="1"/>
          <p:nvPr/>
        </p:nvSpPr>
        <p:spPr>
          <a:xfrm>
            <a:off x="6011075" y="2670825"/>
            <a:ext cx="3345000" cy="5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Criminal Code identifies specific duties that an individual must do.  If an individual fails to carry out these specific duties, (ex. Failing to care for a newborn baby), he or she is criminally responsible.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23"/>
          <p:cNvSpPr txBox="1"/>
          <p:nvPr/>
        </p:nvSpPr>
        <p:spPr>
          <a:xfrm>
            <a:off x="2243300" y="4605125"/>
            <a:ext cx="5255100" cy="4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The Charter states what an individual is free to do (the right to liberty, the right to not be arbitrarily detained, and so on.)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Convictions vs. Indictable Offenses</a:t>
            </a: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 you have ever watched American crime TV shows, you may be familiar with the terms: 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Felonies: serious crimes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Misdemeanors: less serious crimes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Canada, we use these terms: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b="1"/>
              <a:t>Indictable Offenses: </a:t>
            </a:r>
            <a:r>
              <a:rPr lang="en"/>
              <a:t>serious crimes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b="1"/>
              <a:t>Summary Convictions: </a:t>
            </a:r>
            <a:r>
              <a:rPr lang="en"/>
              <a:t>less serious crimes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b="1"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00" y="1792325"/>
            <a:ext cx="20955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Conviction Offenses</a:t>
            </a: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the Criminal Code, the maximum penalty for most summary conviction offenses is: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fine of $5000 and/or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6 months in jail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There is a 6 month period for laying a charge for a summary conviction offense.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This means a person must be charged within 6 months of the crime or he/she is free and clear.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provincial court judge hears the evidence and gives a verdict.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 Conviction Offenses</a:t>
            </a: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Causing a disturbance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Taking a motor vehicle without the owner’s consent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Reckless driving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Harassing telephone calls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Public nudity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Disturbing religious worship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stopping/impeding traffic for prostitution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Falsifying employment record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Improper use of military uniform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Possession of a category II drug (marijuana resins)</a:t>
            </a:r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Indictable Offenses</a:t>
            </a: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 the Criminal Code, the maximum penalty for an indictable offense is set for each different offense.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Ex: Manslaughter maximum penalty: life in prison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trial judge ultimately decides time served for these offenses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Unlike summary conviction offenses, there is no statute of limitations for indictable offenses.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Indictable Offenses Cont.</a:t>
            </a:r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an indictable offense, the accused can choose to be tried by: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Provincial court judge alone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judge of the superior court of the province/territory alone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 judge of the higher court with a jury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0" name="Google Shape;17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638" y="2571750"/>
            <a:ext cx="3792775" cy="22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Indictable Offenses</a:t>
            </a:r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Murder (1st &amp; 2nd degree)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Piracy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Hijacking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Manslaughter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Attempted murder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Sexual Assault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Kidnapping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Human trafficking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Robbery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Arson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Drug trafficking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making/distributing child pornography</a:t>
            </a:r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Offenses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offenses defined by the Criminal Code are hybrid offenses and can end up as either summary conviction or indictable offenses.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Crown attorney ultimately decides if the offense can be lessened to a summary conviction based on: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Previous record of the accused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 date of the offense (6 months in the past cannot be summary conviction)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Whether the lesser penalty is an appropriate punishment.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Offenses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Impaired driving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Assault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Public mischief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Theft under $5000</a:t>
            </a:r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 Terms:</a:t>
            </a:r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800"/>
              <a:t>Actus reus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Criminal Code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Criminal offense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Criminalize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Decriminalize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Hybrid offense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endParaRPr sz="1800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Impartiality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Indictable offense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Legalize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Mens rea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Prosecute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Prosecute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Summary conviction offense 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Your Understanding</a:t>
            </a:r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Complete these questions on a sheet of loose leaf and submit to Ms. Babstock. </a:t>
            </a:r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P. 123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 1, 2, 3, 4, 5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a Criminal Offense</a:t>
            </a:r>
            <a:endParaRPr/>
          </a:p>
        </p:txBody>
      </p:sp>
      <p:sp>
        <p:nvSpPr>
          <p:cNvPr id="203" name="Google Shape;203;p3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</a:t>
            </a:r>
            <a:r>
              <a:rPr lang="en" i="1"/>
              <a:t>Actus non facit reum nisi mens sit rea”</a:t>
            </a:r>
            <a:endParaRPr i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Loosely translated, this means “the act will not make a person guilty unless the mind is also guilty”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Basically, you must consciously intend to commit a crime; you cannot commit a crime by accident or unknowingly.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4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Mens rea</a:t>
            </a:r>
            <a:endParaRPr i="1"/>
          </a:p>
        </p:txBody>
      </p:sp>
      <p:sp>
        <p:nvSpPr>
          <p:cNvPr id="209" name="Google Shape;209;p3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to page 124 in your text and read the case with a friend or by yourself.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Answer the questions 1-4 on p. 125 and submit to Ms. Babstock :)</a:t>
            </a:r>
            <a:endParaRPr/>
          </a:p>
        </p:txBody>
      </p:sp>
      <p:sp>
        <p:nvSpPr>
          <p:cNvPr id="210" name="Google Shape;210;p34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Conditions to be Considered a Crime</a:t>
            </a: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actions or behaviour of the person must be considered immoral or wrong by most Canadians.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person’s actions must cause harm to society and any individual victims.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harm caused by the person’s actions must be serious.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The person must be punished by the criminal justice system for his or her actions.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3725" y="3266573"/>
            <a:ext cx="2876550" cy="17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Legal vs Illegal vs Criminal</a:t>
            </a:r>
            <a:endParaRPr/>
          </a:p>
        </p:txBody>
      </p:sp>
      <p:graphicFrame>
        <p:nvGraphicFramePr>
          <p:cNvPr id="87" name="Google Shape;87;p16"/>
          <p:cNvGraphicFramePr/>
          <p:nvPr/>
        </p:nvGraphicFramePr>
        <p:xfrm>
          <a:off x="952500" y="1323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{33204775-B9C2-4B48-BFC6-D07D517866ED}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Legal: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Illegal: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Criminal: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Dying your hair blue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Wearing religious clothing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Drinking alcohol when you turn 19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Smoking marijuana when you turn 19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Using a cell phone in a movie theatre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Protesting with pickets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Purchasing cigarettes under the age of 19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Speeding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Drinking in public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Cutting down certain types of trees</a:t>
                      </a:r>
                      <a:endParaRPr/>
                    </a:p>
                    <a:p>
                      <a:pPr marL="457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Theft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Assault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Possessing cocaine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Kidnapping</a:t>
                      </a:r>
                      <a:endParaRPr/>
                    </a:p>
                    <a:p>
                      <a:pPr marL="457200" lvl="0" indent="-3175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●"/>
                      </a:pPr>
                      <a:r>
                        <a:rPr lang="en"/>
                        <a:t>trespassing</a:t>
                      </a:r>
                      <a:br>
                        <a:rPr lang="en"/>
                      </a:b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 of the Criminal Justice System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protect people from harm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enforce moral standards based on the norms and beliefs of Canadians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maintain order in society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protect property from harm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provide retribution (punishment)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provide rehabilitation (help them reintegrate into society)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To deter people from committing crimes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 of Justice</a:t>
            </a:r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Fairness: </a:t>
            </a:r>
            <a:r>
              <a:rPr lang="en" sz="1600"/>
              <a:t>the process must be impartial toward the accused.  Also, similar cases must be treated alike and different cases differently.  The courts must consider the facts and circumstances of each case.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Efficiency:</a:t>
            </a:r>
            <a:r>
              <a:rPr lang="en" sz="1600"/>
              <a:t> the process must be timely.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Clarity</a:t>
            </a:r>
            <a:r>
              <a:rPr lang="en" sz="1600"/>
              <a:t>: the accused must understand the charges and the process.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Restraint: </a:t>
            </a:r>
            <a:r>
              <a:rPr lang="en" sz="1600"/>
              <a:t>Government officials must show self-discipline in their treatment of the accused.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Accountability:</a:t>
            </a:r>
            <a:r>
              <a:rPr lang="en" sz="1600"/>
              <a:t> Government officials must be held responsible for their actions.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Participation:</a:t>
            </a:r>
            <a:r>
              <a:rPr lang="en" sz="1600"/>
              <a:t> the accused must be able to play an active part in the process and the process must be open to public scrutiny.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" sz="1600" b="1"/>
              <a:t>Protection:</a:t>
            </a:r>
            <a:r>
              <a:rPr lang="en" sz="1600"/>
              <a:t> to guard the accused from harm, all government officials must be regulated.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Fairness and Equality</a:t>
            </a:r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United Nations and Amnesty International note that Canada still has some issues with fairness and equality in the justice system.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Racial profiling by police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Treatment of Aboriginal peoples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Gender inequality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Unequal distribution of our nation’s wealth</a:t>
            </a: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950" y="2772338"/>
            <a:ext cx="3190351" cy="179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Your Understanding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Please answer the following questions on loose leaf and submit to Ms. Babstock.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Page 118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 1, 2, 5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Criminal Code</a:t>
            </a:r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Criminal law is made into a law by a democratically elected federal Parliament.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a law is made, it is </a:t>
            </a:r>
            <a:r>
              <a:rPr lang="en" b="1"/>
              <a:t>enacted.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When a law is changed, it is </a:t>
            </a:r>
            <a:r>
              <a:rPr lang="en" b="1"/>
              <a:t>amended. </a:t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</Words>
  <Application>Microsoft Office PowerPoint</Application>
  <PresentationFormat>On-screen Show (16:9)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PT Sans Narrow</vt:lpstr>
      <vt:lpstr>Open Sans</vt:lpstr>
      <vt:lpstr>Tropic</vt:lpstr>
      <vt:lpstr>LAW 12</vt:lpstr>
      <vt:lpstr>Chapter Terms:</vt:lpstr>
      <vt:lpstr>Four Conditions to be Considered a Crime</vt:lpstr>
      <vt:lpstr>Legal vs Illegal vs Criminal</vt:lpstr>
      <vt:lpstr>The Purpose of the Criminal Justice System</vt:lpstr>
      <vt:lpstr>Principles of Justice</vt:lpstr>
      <vt:lpstr>Fairness and Equality</vt:lpstr>
      <vt:lpstr>Review Your Understanding</vt:lpstr>
      <vt:lpstr>Criminal Code</vt:lpstr>
      <vt:lpstr>Public Law</vt:lpstr>
      <vt:lpstr>Limits, Duties and Rights of Individuals</vt:lpstr>
      <vt:lpstr>Summary Convictions vs. Indictable Offenses</vt:lpstr>
      <vt:lpstr>Summary Conviction Offenses</vt:lpstr>
      <vt:lpstr>Summary Conviction Offenses</vt:lpstr>
      <vt:lpstr>Indictable Offenses</vt:lpstr>
      <vt:lpstr>Indictable Offenses Cont.</vt:lpstr>
      <vt:lpstr>Indictable Offenses</vt:lpstr>
      <vt:lpstr>Hybrid Offenses</vt:lpstr>
      <vt:lpstr>Hybrid Offenses</vt:lpstr>
      <vt:lpstr>Review Your Understanding</vt:lpstr>
      <vt:lpstr>Elements of a Criminal Offense</vt:lpstr>
      <vt:lpstr>Mens rea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12</dc:title>
  <dc:creator>EMILY BABSTOCK</dc:creator>
  <cp:lastModifiedBy>Windows User</cp:lastModifiedBy>
  <cp:revision>1</cp:revision>
  <dcterms:modified xsi:type="dcterms:W3CDTF">2020-04-14T00:20:25Z</dcterms:modified>
</cp:coreProperties>
</file>