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embeddedFontLst>
    <p:embeddedFont>
      <p:font typeface="Open Sans" panose="020B0604020202020204" charset="0"/>
      <p:regular r:id="rId21"/>
      <p:bold r:id="rId22"/>
      <p:italic r:id="rId23"/>
      <p:boldItalic r:id="rId24"/>
    </p:embeddedFont>
    <p:embeddedFont>
      <p:font typeface="PT Sans Narrow" panose="020B0604020202020204" charset="0"/>
      <p:regular r:id="rId25"/>
      <p:bold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786"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7db50c66fd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7db50c66fd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7db50c66fd_0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7db50c66fd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7db50c66fd_0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7db50c66fd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7db50c66fd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7db50c66fd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7db50c66fd_0_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7db50c66fd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7db50c66fd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7db50c66fd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7db6fce805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7db6fce805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7db6fce805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7db6fce805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7db6fce805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7db6fce805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7db50c66fd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7db50c66fd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7db50c66fd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7db50c66fd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7db50c66fd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7db50c66fd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7db50c66fd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7db50c66fd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7db50c66fd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7db50c66fd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7db50c66fd_0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7db50c66fd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7db50c66fd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7db50c66fd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7db6fce805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7db6fce805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LAW 12</a:t>
            </a:r>
            <a:endParaRPr/>
          </a:p>
        </p:txBody>
      </p:sp>
      <p:sp>
        <p:nvSpPr>
          <p:cNvPr id="67" name="Google Shape;67;p13"/>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Unit 2: Chapter 4</a:t>
            </a:r>
            <a:endParaRPr/>
          </a:p>
          <a:p>
            <a:pPr marL="0" lvl="0" indent="0" algn="ctr" rtl="0">
              <a:spcBef>
                <a:spcPts val="0"/>
              </a:spcBef>
              <a:spcAft>
                <a:spcPts val="0"/>
              </a:spcAft>
              <a:buNone/>
            </a:pPr>
            <a:r>
              <a:rPr lang="en"/>
              <a:t>Criminal Law</a:t>
            </a:r>
            <a:endParaRPr/>
          </a:p>
          <a:p>
            <a:pPr marL="0" lvl="0" indent="0" algn="ctr" rtl="0">
              <a:spcBef>
                <a:spcPts val="0"/>
              </a:spcBef>
              <a:spcAft>
                <a:spcPts val="0"/>
              </a:spcAft>
              <a:buNone/>
            </a:pPr>
            <a:r>
              <a:rPr lang="en"/>
              <a:t>PART 2</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Knowledge</a:t>
            </a:r>
            <a:endParaRPr/>
          </a:p>
          <a:p>
            <a:pPr marL="0" lvl="0" indent="0" algn="l" rtl="0">
              <a:spcBef>
                <a:spcPts val="0"/>
              </a:spcBef>
              <a:spcAft>
                <a:spcPts val="0"/>
              </a:spcAft>
              <a:buNone/>
            </a:pPr>
            <a:endParaRPr/>
          </a:p>
        </p:txBody>
      </p:sp>
      <p:sp>
        <p:nvSpPr>
          <p:cNvPr id="124" name="Google Shape;124;p2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knowledge of certain facts can also provide the necessary </a:t>
            </a:r>
            <a:r>
              <a:rPr lang="en" i="1"/>
              <a:t>mens rea </a:t>
            </a:r>
            <a:r>
              <a:rPr lang="en"/>
              <a:t>for a criminal conviction. </a:t>
            </a:r>
            <a:endParaRPr/>
          </a:p>
          <a:p>
            <a:pPr marL="0" lvl="0" indent="0" algn="l" rtl="0">
              <a:spcBef>
                <a:spcPts val="1600"/>
              </a:spcBef>
              <a:spcAft>
                <a:spcPts val="0"/>
              </a:spcAft>
              <a:buNone/>
            </a:pPr>
            <a:endParaRPr/>
          </a:p>
          <a:p>
            <a:pPr marL="457200" lvl="0" indent="-342900" algn="l" rtl="0">
              <a:spcBef>
                <a:spcPts val="1600"/>
              </a:spcBef>
              <a:spcAft>
                <a:spcPts val="0"/>
              </a:spcAft>
              <a:buSzPts val="1800"/>
              <a:buChar char="-"/>
            </a:pPr>
            <a:r>
              <a:rPr lang="en"/>
              <a:t>Ex: The Criminal Code states that anyone using a revoked or cancelled credit card is guilty of the indictable offense of fraud.</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Motive</a:t>
            </a:r>
            <a:endParaRPr/>
          </a:p>
          <a:p>
            <a:pPr marL="0" lvl="0" indent="0" algn="l" rtl="0">
              <a:spcBef>
                <a:spcPts val="0"/>
              </a:spcBef>
              <a:spcAft>
                <a:spcPts val="0"/>
              </a:spcAft>
              <a:buNone/>
            </a:pPr>
            <a:endParaRPr/>
          </a:p>
        </p:txBody>
      </p:sp>
      <p:sp>
        <p:nvSpPr>
          <p:cNvPr id="131" name="Google Shape;131;p2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Motive is the reason for committing a certain act. </a:t>
            </a:r>
            <a:endParaRPr/>
          </a:p>
          <a:p>
            <a:pPr marL="0" lvl="0" indent="0" algn="l" rtl="0">
              <a:spcBef>
                <a:spcPts val="1600"/>
              </a:spcBef>
              <a:spcAft>
                <a:spcPts val="0"/>
              </a:spcAft>
              <a:buNone/>
            </a:pPr>
            <a:endParaRPr/>
          </a:p>
          <a:p>
            <a:pPr marL="457200" lvl="0" indent="-342900" algn="l" rtl="0">
              <a:spcBef>
                <a:spcPts val="1600"/>
              </a:spcBef>
              <a:spcAft>
                <a:spcPts val="0"/>
              </a:spcAft>
              <a:buSzPts val="1800"/>
              <a:buChar char="-"/>
            </a:pPr>
            <a:r>
              <a:rPr lang="en"/>
              <a:t>Ex: a married woman is having an affair is killed in a suspicious fire.  Her husband may have had motive to kill her, but unless it can be proved that he started the fire, he has not committed a criminal offense.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Attempt</a:t>
            </a:r>
            <a:endParaRPr/>
          </a:p>
        </p:txBody>
      </p:sp>
      <p:sp>
        <p:nvSpPr>
          <p:cNvPr id="138" name="Google Shape;138;p2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Attempt is when a person who intends to commit a crime fails to complete the act but is still criminally responsible.</a:t>
            </a:r>
            <a:endParaRPr/>
          </a:p>
          <a:p>
            <a:pPr marL="0" lvl="0" indent="0" algn="l" rtl="0">
              <a:spcBef>
                <a:spcPts val="1600"/>
              </a:spcBef>
              <a:spcAft>
                <a:spcPts val="0"/>
              </a:spcAft>
              <a:buNone/>
            </a:pPr>
            <a:endParaRPr/>
          </a:p>
          <a:p>
            <a:pPr marL="457200" lvl="0" indent="-342900" algn="l" rtl="0">
              <a:spcBef>
                <a:spcPts val="1600"/>
              </a:spcBef>
              <a:spcAft>
                <a:spcPts val="0"/>
              </a:spcAft>
              <a:buSzPts val="1800"/>
              <a:buChar char="-"/>
            </a:pPr>
            <a:r>
              <a:rPr lang="en"/>
              <a:t>Ex: Madi swallows a balloon of cocaine in an airport then vomits it up on the plane.  She will be charged with attempted importation of a drug even though she failed to complete the crime.</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Conspiracy</a:t>
            </a:r>
            <a:endParaRPr/>
          </a:p>
        </p:txBody>
      </p:sp>
      <p:sp>
        <p:nvSpPr>
          <p:cNvPr id="145" name="Google Shape;145;p2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 conspiracy is an agreement between two or more people to commit a crime or to achieve something legal by doing something illegal.</a:t>
            </a:r>
            <a:endParaRPr/>
          </a:p>
          <a:p>
            <a:pPr marL="0" lvl="0" indent="0" algn="l" rtl="0">
              <a:spcBef>
                <a:spcPts val="1600"/>
              </a:spcBef>
              <a:spcAft>
                <a:spcPts val="0"/>
              </a:spcAft>
              <a:buNone/>
            </a:pPr>
            <a:endParaRPr/>
          </a:p>
          <a:p>
            <a:pPr marL="457200" lvl="0" indent="-342900" algn="l" rtl="0">
              <a:spcBef>
                <a:spcPts val="1600"/>
              </a:spcBef>
              <a:spcAft>
                <a:spcPts val="0"/>
              </a:spcAft>
              <a:buSzPts val="1800"/>
              <a:buChar char="-"/>
            </a:pPr>
            <a:r>
              <a:rPr lang="en"/>
              <a:t>Ex: Sidney and Max discuss their plans to break into Jackeline’s house to steal her credit cards, they have conspired to commit a crime.  Even if they do not carry out the crime, they have agreed to a conspiracy to commit the crime.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Parties to an Offense</a:t>
            </a:r>
            <a:endParaRPr/>
          </a:p>
        </p:txBody>
      </p:sp>
      <p:sp>
        <p:nvSpPr>
          <p:cNvPr id="151" name="Google Shape;151;p2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Aiding or Abetting</a:t>
            </a:r>
            <a:endParaRPr/>
          </a:p>
          <a:p>
            <a:pPr marL="457200" lvl="0" indent="-342900" algn="l" rtl="0">
              <a:spcBef>
                <a:spcPts val="0"/>
              </a:spcBef>
              <a:spcAft>
                <a:spcPts val="0"/>
              </a:spcAft>
              <a:buSzPts val="1800"/>
              <a:buAutoNum type="arabicPeriod"/>
            </a:pPr>
            <a:r>
              <a:rPr lang="en"/>
              <a:t>Accessory after the Fact</a:t>
            </a:r>
            <a:endParaRPr/>
          </a:p>
          <a:p>
            <a:pPr marL="457200" lvl="0" indent="-342900" algn="l" rtl="0">
              <a:spcBef>
                <a:spcPts val="0"/>
              </a:spcBef>
              <a:spcAft>
                <a:spcPts val="0"/>
              </a:spcAft>
              <a:buSzPts val="1800"/>
              <a:buAutoNum type="arabicPeriod"/>
            </a:pPr>
            <a:r>
              <a:rPr lang="en"/>
              <a:t>Organized Crime</a:t>
            </a:r>
            <a:endParaRPr/>
          </a:p>
          <a:p>
            <a:pPr marL="0" lvl="0" indent="0" algn="l" rtl="0">
              <a:spcBef>
                <a:spcPts val="1600"/>
              </a:spcBef>
              <a:spcAft>
                <a:spcPts val="16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Aiding or Abetting</a:t>
            </a:r>
            <a:endParaRPr/>
          </a:p>
        </p:txBody>
      </p:sp>
      <p:sp>
        <p:nvSpPr>
          <p:cNvPr id="157" name="Google Shape;157;p2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If you help someone to commit a crime, you are guilty of aiding.</a:t>
            </a:r>
            <a:endParaRPr/>
          </a:p>
          <a:p>
            <a:pPr marL="0" lvl="0" indent="0" algn="l" rtl="0">
              <a:spcBef>
                <a:spcPts val="1600"/>
              </a:spcBef>
              <a:spcAft>
                <a:spcPts val="0"/>
              </a:spcAft>
              <a:buNone/>
            </a:pPr>
            <a:r>
              <a:rPr lang="en"/>
              <a:t>If you encourage a person to commit a crime, you are guilty of abetting that person.  So, to incite, instigate, or to urge someone to commit a crime is abetting. </a:t>
            </a:r>
            <a:endParaRPr/>
          </a:p>
          <a:p>
            <a:pPr marL="457200" lvl="0" indent="-342900" algn="l" rtl="0">
              <a:spcBef>
                <a:spcPts val="1600"/>
              </a:spcBef>
              <a:spcAft>
                <a:spcPts val="0"/>
              </a:spcAft>
              <a:buSzPts val="1800"/>
              <a:buChar char="-"/>
            </a:pPr>
            <a:r>
              <a:rPr lang="en"/>
              <a:t>Ex: Ty is inciting Annika to commit an offense (abetting).  If Annika is caught trying to steal a wallet, Ty would also receive the same criminal sentence and the same penalty as Annika because he encouraged her to commit the crime.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8"/>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You Be the Judge</a:t>
            </a:r>
            <a:endParaRPr/>
          </a:p>
        </p:txBody>
      </p:sp>
      <p:sp>
        <p:nvSpPr>
          <p:cNvPr id="163" name="Google Shape;163;p28"/>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r>
              <a:rPr lang="en"/>
              <a:t>P. 131</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Accessory after the Fact</a:t>
            </a:r>
            <a:endParaRPr/>
          </a:p>
        </p:txBody>
      </p:sp>
      <p:sp>
        <p:nvSpPr>
          <p:cNvPr id="169" name="Google Shape;169;p2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If you knowingly help a person to escape or hide from the police after a crime, you are an accessory after the fact.  </a:t>
            </a:r>
            <a:endParaRPr/>
          </a:p>
          <a:p>
            <a:pPr marL="0" lvl="0" indent="0" algn="l" rtl="0">
              <a:spcBef>
                <a:spcPts val="1600"/>
              </a:spcBef>
              <a:spcAft>
                <a:spcPts val="0"/>
              </a:spcAft>
              <a:buNone/>
            </a:pPr>
            <a:r>
              <a:rPr lang="en"/>
              <a:t>Even providing food, clothing or shelter to the offender is an offence. </a:t>
            </a:r>
            <a:endParaRPr/>
          </a:p>
          <a:p>
            <a:pPr marL="457200" lvl="0" indent="-342900" algn="l" rtl="0">
              <a:spcBef>
                <a:spcPts val="1600"/>
              </a:spcBef>
              <a:spcAft>
                <a:spcPts val="0"/>
              </a:spcAft>
              <a:buSzPts val="1800"/>
              <a:buChar char="-"/>
            </a:pPr>
            <a:r>
              <a:rPr lang="en"/>
              <a:t>Ex: Vidya is running from the police and storms into Deacon’s house.  She tells Deacon that the police are after her.  Deacon is shocked, but offers her some nachos.  Deacon could be charged as an accessory after the fact.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Organized Crime</a:t>
            </a:r>
            <a:endParaRPr/>
          </a:p>
        </p:txBody>
      </p:sp>
      <p:sp>
        <p:nvSpPr>
          <p:cNvPr id="175" name="Google Shape;175;p3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 group of three or more individuals who share a common identity is considered a group.</a:t>
            </a:r>
            <a:endParaRPr/>
          </a:p>
          <a:p>
            <a:pPr marL="0" lvl="0" indent="0" algn="l" rtl="0">
              <a:spcBef>
                <a:spcPts val="1600"/>
              </a:spcBef>
              <a:spcAft>
                <a:spcPts val="1600"/>
              </a:spcAft>
              <a:buNone/>
            </a:pPr>
            <a:r>
              <a:rPr lang="en"/>
              <a:t>As soon as a group defines itself by opposing authority and engaging in ongoing criminal activity, the group itself becomes a criminal organization that defies our mainstream values.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Elements of a Criminal Offense</a:t>
            </a:r>
            <a:endParaRPr/>
          </a:p>
        </p:txBody>
      </p:sp>
      <p:sp>
        <p:nvSpPr>
          <p:cNvPr id="73" name="Google Shape;73;p1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At a trial, the Crown will first try to prove that the accused was the only one who actually committed the crime.</a:t>
            </a:r>
            <a:endParaRPr/>
          </a:p>
          <a:p>
            <a:pPr marL="0" lvl="0" indent="0" algn="l" rtl="0">
              <a:spcBef>
                <a:spcPts val="1600"/>
              </a:spcBef>
              <a:spcAft>
                <a:spcPts val="0"/>
              </a:spcAft>
              <a:buNone/>
            </a:pPr>
            <a:endParaRPr/>
          </a:p>
          <a:p>
            <a:pPr marL="0" lvl="0" indent="0" algn="l" rtl="0">
              <a:spcBef>
                <a:spcPts val="1600"/>
              </a:spcBef>
              <a:spcAft>
                <a:spcPts val="1600"/>
              </a:spcAft>
              <a:buNone/>
            </a:pPr>
            <a:r>
              <a:rPr lang="en"/>
              <a:t>Next, they will attempt to prove there was intent or knowledge of the crime.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Elements of a Criminal Offense</a:t>
            </a:r>
            <a:endParaRPr/>
          </a:p>
        </p:txBody>
      </p:sp>
      <p:sp>
        <p:nvSpPr>
          <p:cNvPr id="79" name="Google Shape;79;p1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Intention</a:t>
            </a:r>
            <a:endParaRPr/>
          </a:p>
          <a:p>
            <a:pPr marL="457200" lvl="0" indent="-342900" algn="l" rtl="0">
              <a:spcBef>
                <a:spcPts val="0"/>
              </a:spcBef>
              <a:spcAft>
                <a:spcPts val="0"/>
              </a:spcAft>
              <a:buSzPts val="1800"/>
              <a:buAutoNum type="arabicPeriod"/>
            </a:pPr>
            <a:r>
              <a:rPr lang="en"/>
              <a:t>Criminal State of Mind</a:t>
            </a:r>
            <a:endParaRPr/>
          </a:p>
          <a:p>
            <a:pPr marL="457200" lvl="0" indent="-342900" algn="l" rtl="0">
              <a:spcBef>
                <a:spcPts val="0"/>
              </a:spcBef>
              <a:spcAft>
                <a:spcPts val="0"/>
              </a:spcAft>
              <a:buSzPts val="1800"/>
              <a:buAutoNum type="arabicPeriod"/>
            </a:pPr>
            <a:r>
              <a:rPr lang="en"/>
              <a:t>Willful Blindness</a:t>
            </a:r>
            <a:endParaRPr/>
          </a:p>
          <a:p>
            <a:pPr marL="457200" lvl="0" indent="-342900" algn="l" rtl="0">
              <a:spcBef>
                <a:spcPts val="0"/>
              </a:spcBef>
              <a:spcAft>
                <a:spcPts val="0"/>
              </a:spcAft>
              <a:buSzPts val="1800"/>
              <a:buAutoNum type="arabicPeriod"/>
            </a:pPr>
            <a:r>
              <a:rPr lang="en"/>
              <a:t>Recklessness</a:t>
            </a:r>
            <a:endParaRPr/>
          </a:p>
          <a:p>
            <a:pPr marL="457200" lvl="0" indent="-342900" algn="l" rtl="0">
              <a:spcBef>
                <a:spcPts val="0"/>
              </a:spcBef>
              <a:spcAft>
                <a:spcPts val="0"/>
              </a:spcAft>
              <a:buSzPts val="1800"/>
              <a:buAutoNum type="arabicPeriod"/>
            </a:pPr>
            <a:r>
              <a:rPr lang="en"/>
              <a:t>Criminal Negligence</a:t>
            </a:r>
            <a:endParaRPr/>
          </a:p>
          <a:p>
            <a:pPr marL="457200" lvl="0" indent="-342900" algn="l" rtl="0">
              <a:spcBef>
                <a:spcPts val="0"/>
              </a:spcBef>
              <a:spcAft>
                <a:spcPts val="0"/>
              </a:spcAft>
              <a:buSzPts val="1800"/>
              <a:buAutoNum type="arabicPeriod"/>
            </a:pPr>
            <a:r>
              <a:rPr lang="en"/>
              <a:t>Knowledge</a:t>
            </a:r>
            <a:endParaRPr/>
          </a:p>
          <a:p>
            <a:pPr marL="457200" lvl="0" indent="-342900" algn="l" rtl="0">
              <a:spcBef>
                <a:spcPts val="0"/>
              </a:spcBef>
              <a:spcAft>
                <a:spcPts val="0"/>
              </a:spcAft>
              <a:buSzPts val="1800"/>
              <a:buAutoNum type="arabicPeriod"/>
            </a:pPr>
            <a:r>
              <a:rPr lang="en"/>
              <a:t>Motive</a:t>
            </a:r>
            <a:endParaRPr/>
          </a:p>
          <a:p>
            <a:pPr marL="457200" lvl="0" indent="-342900" algn="l" rtl="0">
              <a:spcBef>
                <a:spcPts val="0"/>
              </a:spcBef>
              <a:spcAft>
                <a:spcPts val="0"/>
              </a:spcAft>
              <a:buSzPts val="1800"/>
              <a:buAutoNum type="arabicPeriod"/>
            </a:pPr>
            <a:r>
              <a:rPr lang="en"/>
              <a:t>Attempt</a:t>
            </a:r>
            <a:endParaRPr/>
          </a:p>
          <a:p>
            <a:pPr marL="457200" lvl="0" indent="-342900" algn="l" rtl="0">
              <a:spcBef>
                <a:spcPts val="0"/>
              </a:spcBef>
              <a:spcAft>
                <a:spcPts val="0"/>
              </a:spcAft>
              <a:buSzPts val="1800"/>
              <a:buAutoNum type="arabicPeriod"/>
            </a:pPr>
            <a:r>
              <a:rPr lang="en"/>
              <a:t>Conspiracy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Intention</a:t>
            </a:r>
            <a:endParaRPr/>
          </a:p>
        </p:txBody>
      </p:sp>
      <p:sp>
        <p:nvSpPr>
          <p:cNvPr id="85" name="Google Shape;85;p1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state of mind of a person who commits an action deliberately and on purpose.</a:t>
            </a:r>
            <a:endParaRPr/>
          </a:p>
          <a:p>
            <a:pPr marL="0" lvl="0" indent="0" algn="l" rtl="0">
              <a:spcBef>
                <a:spcPts val="1600"/>
              </a:spcBef>
              <a:spcAft>
                <a:spcPts val="0"/>
              </a:spcAft>
              <a:buNone/>
            </a:pPr>
            <a:endParaRPr/>
          </a:p>
          <a:p>
            <a:pPr marL="457200" lvl="0" indent="-342900" algn="l" rtl="0">
              <a:spcBef>
                <a:spcPts val="1600"/>
              </a:spcBef>
              <a:spcAft>
                <a:spcPts val="0"/>
              </a:spcAft>
              <a:buSzPts val="1800"/>
              <a:buChar char="-"/>
            </a:pPr>
            <a:r>
              <a:rPr lang="en"/>
              <a:t>Ex: If a person walked into a store and put a lipstick into their purse, they are intentionally committing an act of theft.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Criminal State of Mind</a:t>
            </a:r>
            <a:endParaRPr/>
          </a:p>
          <a:p>
            <a:pPr marL="0" lvl="0" indent="0" algn="l" rtl="0">
              <a:spcBef>
                <a:spcPts val="0"/>
              </a:spcBef>
              <a:spcAft>
                <a:spcPts val="0"/>
              </a:spcAft>
              <a:buNone/>
            </a:pPr>
            <a:endParaRPr/>
          </a:p>
        </p:txBody>
      </p:sp>
      <p:sp>
        <p:nvSpPr>
          <p:cNvPr id="92" name="Google Shape;92;p1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Accused persons may not intend the outcome of their actions, but they may have a certain “state of mind.”</a:t>
            </a:r>
            <a:endParaRPr/>
          </a:p>
          <a:p>
            <a:pPr marL="0" lvl="0" indent="0" algn="l" rtl="0">
              <a:spcBef>
                <a:spcPts val="1600"/>
              </a:spcBef>
              <a:spcAft>
                <a:spcPts val="0"/>
              </a:spcAft>
              <a:buNone/>
            </a:pPr>
            <a:endParaRPr/>
          </a:p>
          <a:p>
            <a:pPr marL="0" lvl="0" indent="0" algn="l" rtl="0">
              <a:spcBef>
                <a:spcPts val="1600"/>
              </a:spcBef>
              <a:spcAft>
                <a:spcPts val="1600"/>
              </a:spcAft>
              <a:buNone/>
            </a:pPr>
            <a:r>
              <a:rPr lang="en"/>
              <a:t>The criminal state of mind means that the accused person knew they were doing something illegal.</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Willful Blindness</a:t>
            </a:r>
            <a:endParaRPr/>
          </a:p>
          <a:p>
            <a:pPr marL="0" lvl="0" indent="0" algn="l" rtl="0">
              <a:spcBef>
                <a:spcPts val="0"/>
              </a:spcBef>
              <a:spcAft>
                <a:spcPts val="0"/>
              </a:spcAft>
              <a:buNone/>
            </a:pPr>
            <a:endParaRPr/>
          </a:p>
        </p:txBody>
      </p:sp>
      <p:sp>
        <p:nvSpPr>
          <p:cNvPr id="99" name="Google Shape;99;p1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Willful blindness is the act of deliberately choosing to ignore certain facts or information.</a:t>
            </a:r>
            <a:endParaRPr/>
          </a:p>
          <a:p>
            <a:pPr marL="0" lvl="0" indent="0" algn="l" rtl="0">
              <a:spcBef>
                <a:spcPts val="1600"/>
              </a:spcBef>
              <a:spcAft>
                <a:spcPts val="0"/>
              </a:spcAft>
              <a:buNone/>
            </a:pPr>
            <a:endParaRPr/>
          </a:p>
          <a:p>
            <a:pPr marL="457200" lvl="0" indent="-342900" algn="l" rtl="0">
              <a:spcBef>
                <a:spcPts val="1600"/>
              </a:spcBef>
              <a:spcAft>
                <a:spcPts val="0"/>
              </a:spcAft>
              <a:buSzPts val="1800"/>
              <a:buChar char="-"/>
            </a:pPr>
            <a:r>
              <a:rPr lang="en"/>
              <a:t>Ex: Turning a “blind eye” to something.  </a:t>
            </a:r>
            <a:endParaRPr/>
          </a:p>
          <a:p>
            <a:pPr marL="457200" lvl="0" indent="-342900" algn="l" rtl="0">
              <a:spcBef>
                <a:spcPts val="0"/>
              </a:spcBef>
              <a:spcAft>
                <a:spcPts val="0"/>
              </a:spcAft>
              <a:buSzPts val="1800"/>
              <a:buChar char="-"/>
            </a:pPr>
            <a:r>
              <a:rPr lang="en"/>
              <a:t>Ex: saying “I didn’t see anything” but really, you know what’s going on.</a:t>
            </a:r>
            <a:endParaRPr/>
          </a:p>
          <a:p>
            <a:pPr marL="457200" lvl="0" indent="-342900" algn="l" rtl="0">
              <a:spcBef>
                <a:spcPts val="0"/>
              </a:spcBef>
              <a:spcAft>
                <a:spcPts val="0"/>
              </a:spcAft>
              <a:buSzPts val="1800"/>
              <a:buChar char="-"/>
            </a:pPr>
            <a:r>
              <a:rPr lang="en"/>
              <a:t>Ex: Allison is offered $100 to deliver a package for Carter (a known drug dealer), and she doesn’t ask what’s inside it.  She could still get charged with drug trafficking.</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Recklessness</a:t>
            </a:r>
            <a:endParaRPr/>
          </a:p>
          <a:p>
            <a:pPr marL="0" lvl="0" indent="0" algn="l" rtl="0">
              <a:spcBef>
                <a:spcPts val="0"/>
              </a:spcBef>
              <a:spcAft>
                <a:spcPts val="0"/>
              </a:spcAft>
              <a:buNone/>
            </a:pPr>
            <a:endParaRPr/>
          </a:p>
        </p:txBody>
      </p:sp>
      <p:sp>
        <p:nvSpPr>
          <p:cNvPr id="105" name="Google Shape;105;p1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Recklessness is a state of acting carelessly without regard for the consequences of one’s actions.</a:t>
            </a:r>
            <a:endParaRPr/>
          </a:p>
          <a:p>
            <a:pPr marL="0" lvl="0" indent="0" algn="l" rtl="0">
              <a:spcBef>
                <a:spcPts val="1600"/>
              </a:spcBef>
              <a:spcAft>
                <a:spcPts val="0"/>
              </a:spcAft>
              <a:buNone/>
            </a:pPr>
            <a:endParaRPr/>
          </a:p>
          <a:p>
            <a:pPr marL="457200" lvl="0" indent="-342900" algn="l" rtl="0">
              <a:spcBef>
                <a:spcPts val="1600"/>
              </a:spcBef>
              <a:spcAft>
                <a:spcPts val="0"/>
              </a:spcAft>
              <a:buSzPts val="1800"/>
              <a:buChar char="-"/>
            </a:pPr>
            <a:r>
              <a:rPr lang="en"/>
              <a:t>Ex: a person with AIDS has unprotected sex with someone without informing them of their medical condition, they could be charged for assault, attempted murder, or murder if the other person dies.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Criminal Negligence</a:t>
            </a:r>
            <a:endParaRPr/>
          </a:p>
          <a:p>
            <a:pPr marL="0" lvl="0" indent="0" algn="l" rtl="0">
              <a:spcBef>
                <a:spcPts val="0"/>
              </a:spcBef>
              <a:spcAft>
                <a:spcPts val="0"/>
              </a:spcAft>
              <a:buNone/>
            </a:pPr>
            <a:endParaRPr/>
          </a:p>
        </p:txBody>
      </p:sp>
      <p:sp>
        <p:nvSpPr>
          <p:cNvPr id="111" name="Google Shape;111;p2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Wanton and reckless disregard for the lives and safety of others.</a:t>
            </a:r>
            <a:endParaRPr/>
          </a:p>
          <a:p>
            <a:pPr marL="0" lvl="0" indent="0" algn="l" rtl="0">
              <a:spcBef>
                <a:spcPts val="1600"/>
              </a:spcBef>
              <a:spcAft>
                <a:spcPts val="0"/>
              </a:spcAft>
              <a:buNone/>
            </a:pPr>
            <a:endParaRPr/>
          </a:p>
          <a:p>
            <a:pPr marL="457200" lvl="0" indent="-342900" algn="l" rtl="0">
              <a:spcBef>
                <a:spcPts val="1600"/>
              </a:spcBef>
              <a:spcAft>
                <a:spcPts val="0"/>
              </a:spcAft>
              <a:buSzPts val="1800"/>
              <a:buChar char="-"/>
            </a:pPr>
            <a:r>
              <a:rPr lang="en"/>
              <a:t>Ex: Evan is a  chef is working on a science experiment and leaves it unattended in the kitchen at work.  A waiter mistakes the experiment for soup and serves it to a customer and poisons him.  Evan could be charged with manslaughter if the customer dies.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1"/>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You Be the Judge</a:t>
            </a:r>
            <a:endParaRPr/>
          </a:p>
        </p:txBody>
      </p:sp>
      <p:sp>
        <p:nvSpPr>
          <p:cNvPr id="118" name="Google Shape;118;p21"/>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r>
              <a:rPr lang="en"/>
              <a:t>P. 127 and p. 128</a:t>
            </a:r>
            <a:endParaRP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863</Words>
  <Application>Microsoft Office PowerPoint</Application>
  <PresentationFormat>On-screen Show (16:9)</PresentationFormat>
  <Paragraphs>75</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Open Sans</vt:lpstr>
      <vt:lpstr>PT Sans Narrow</vt:lpstr>
      <vt:lpstr>Arial</vt:lpstr>
      <vt:lpstr>Tropic</vt:lpstr>
      <vt:lpstr>LAW 12</vt:lpstr>
      <vt:lpstr>The Elements of a Criminal Offense</vt:lpstr>
      <vt:lpstr>Elements of a Criminal Offense</vt:lpstr>
      <vt:lpstr>Intention</vt:lpstr>
      <vt:lpstr>Criminal State of Mind </vt:lpstr>
      <vt:lpstr>Willful Blindness </vt:lpstr>
      <vt:lpstr>Recklessness </vt:lpstr>
      <vt:lpstr>Criminal Negligence </vt:lpstr>
      <vt:lpstr>You Be the Judge</vt:lpstr>
      <vt:lpstr>Knowledge </vt:lpstr>
      <vt:lpstr>Motive </vt:lpstr>
      <vt:lpstr>Attempt</vt:lpstr>
      <vt:lpstr>Conspiracy</vt:lpstr>
      <vt:lpstr>Parties to an Offense</vt:lpstr>
      <vt:lpstr>Aiding or Abetting</vt:lpstr>
      <vt:lpstr>You Be the Judge</vt:lpstr>
      <vt:lpstr>Accessory after the Fact</vt:lpstr>
      <vt:lpstr>Organized Crime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12</dc:title>
  <dc:creator>EMILY BABSTOCK</dc:creator>
  <cp:lastModifiedBy>Windows User</cp:lastModifiedBy>
  <cp:revision>2</cp:revision>
  <dcterms:modified xsi:type="dcterms:W3CDTF">2020-04-14T00:36:24Z</dcterms:modified>
</cp:coreProperties>
</file>