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Open Sans" panose="020B0604020202020204" charset="0"/>
      <p:regular r:id="rId30"/>
      <p:bold r:id="rId31"/>
      <p:italic r:id="rId32"/>
      <p:boldItalic r:id="rId33"/>
    </p:embeddedFont>
    <p:embeddedFont>
      <p:font typeface="PT Sans Narrow"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b03f574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b03f574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eb03f574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eb03f574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eb03f574f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eb03f574f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eb03f574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eb03f574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eb03f574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eb03f574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b03f574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eb03f574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eb03f574f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eb03f574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eb03f574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eb03f574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02a451e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02a451e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02a451ef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02a451ef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eb03f574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eb03f574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02a451ef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02a451ef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02a451ef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02a451e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02a451e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02a451e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02a451ef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02a451ef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02a451ef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02a451e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02a451ef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02a451ef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02a451ef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02a451ef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02a451ef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02a451ef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eb03f574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eb03f574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eb03f574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eb03f574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eb03f574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eb03f574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eb03f574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eb03f574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eb03f574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eb03f574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eb03f574f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eb03f574f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eb03f574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eb03f574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LAW 12</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Chapter 5: The Police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Miranda Rights</a:t>
            </a:r>
            <a:endParaRPr/>
          </a:p>
        </p:txBody>
      </p:sp>
      <p:sp>
        <p:nvSpPr>
          <p:cNvPr id="126" name="Google Shape;126;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American crime TV shows, you may be familiar with the phrase “you have the right to remain silent.  Anything you say can and will be used against you in a court of law….. “</a:t>
            </a:r>
            <a:endParaRPr/>
          </a:p>
          <a:p>
            <a:pPr marL="0" lvl="0" indent="0" algn="l" rtl="0">
              <a:spcBef>
                <a:spcPts val="1600"/>
              </a:spcBef>
              <a:spcAft>
                <a:spcPts val="0"/>
              </a:spcAft>
              <a:buNone/>
            </a:pPr>
            <a:r>
              <a:rPr lang="en"/>
              <a:t>These statements are known as Miranda rights and are read to every suspect upon arrest.</a:t>
            </a:r>
            <a:endParaRPr/>
          </a:p>
          <a:p>
            <a:pPr marL="0" lvl="0" indent="0" algn="l" rtl="0">
              <a:spcBef>
                <a:spcPts val="1600"/>
              </a:spcBef>
              <a:spcAft>
                <a:spcPts val="1600"/>
              </a:spcAft>
              <a:buNone/>
            </a:pPr>
            <a:r>
              <a:rPr lang="en"/>
              <a:t>In Canada, we have a similar process that’s known as </a:t>
            </a:r>
            <a:r>
              <a:rPr lang="en" b="1"/>
              <a:t>reading the caution to the accused.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in a Lawful Arrest</a:t>
            </a:r>
            <a:endParaRPr/>
          </a:p>
        </p:txBody>
      </p:sp>
      <p:sp>
        <p:nvSpPr>
          <p:cNvPr id="132" name="Google Shape;132;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Notice on arrest: </a:t>
            </a:r>
            <a:r>
              <a:rPr lang="en" b="1"/>
              <a:t>“I am Police Constable Babstock”</a:t>
            </a:r>
            <a:endParaRPr b="1"/>
          </a:p>
          <a:p>
            <a:pPr marL="457200" lvl="0" indent="-342900" algn="l" rtl="0">
              <a:spcBef>
                <a:spcPts val="0"/>
              </a:spcBef>
              <a:spcAft>
                <a:spcPts val="0"/>
              </a:spcAft>
              <a:buSzPts val="1800"/>
              <a:buAutoNum type="arabicPeriod"/>
            </a:pPr>
            <a:r>
              <a:rPr lang="en"/>
              <a:t>Advising the accused that they are under arrest, and the offense charged: </a:t>
            </a:r>
            <a:r>
              <a:rPr lang="en" b="1"/>
              <a:t>“I am arresting you, Devon Dyer, for the murder of Julian Clattenburg”</a:t>
            </a:r>
            <a:endParaRPr b="1"/>
          </a:p>
          <a:p>
            <a:pPr marL="457200" lvl="0" indent="-342900" algn="l" rtl="0">
              <a:spcBef>
                <a:spcPts val="0"/>
              </a:spcBef>
              <a:spcAft>
                <a:spcPts val="0"/>
              </a:spcAft>
              <a:buSzPts val="1800"/>
              <a:buAutoNum type="arabicPeriod"/>
            </a:pPr>
            <a:r>
              <a:rPr lang="en"/>
              <a:t>Caution 1, right to counsel: </a:t>
            </a:r>
            <a:r>
              <a:rPr lang="en" b="1"/>
              <a:t>“It is my duty to inform you that you have the right to rend instruct counsel without delay. Do you understand?”</a:t>
            </a:r>
            <a:endParaRPr b="1"/>
          </a:p>
          <a:p>
            <a:pPr marL="0" lvl="0" indent="0" algn="l" rtl="0">
              <a:spcBef>
                <a:spcPts val="1600"/>
              </a:spcBef>
              <a:spcAft>
                <a:spcPts val="1600"/>
              </a:spcAft>
              <a:buNone/>
            </a:pP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in a Lawful Arrest Cont.</a:t>
            </a:r>
            <a:endParaRPr/>
          </a:p>
        </p:txBody>
      </p:sp>
      <p:sp>
        <p:nvSpPr>
          <p:cNvPr id="138" name="Google Shape;138;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Caution 2, right to remain silent: </a:t>
            </a:r>
            <a:r>
              <a:rPr lang="en" b="1"/>
              <a:t>“You are charged with first degree    </a:t>
            </a:r>
            <a:endParaRPr b="1"/>
          </a:p>
          <a:p>
            <a:pPr marL="457200" lvl="0" indent="0" algn="l" rtl="0">
              <a:spcBef>
                <a:spcPts val="1600"/>
              </a:spcBef>
              <a:spcAft>
                <a:spcPts val="0"/>
              </a:spcAft>
              <a:buNone/>
            </a:pPr>
            <a:r>
              <a:rPr lang="en" b="1"/>
              <a:t>murder.  Do you wish to say anything in answer to the charge?  You are not obligated to say anything unless you wish to do so, but whatever you say may be given in as evidence.”</a:t>
            </a:r>
            <a:endParaRPr b="1"/>
          </a:p>
          <a:p>
            <a:pPr marL="0" lvl="0" indent="0" algn="l" rtl="0">
              <a:spcBef>
                <a:spcPts val="1600"/>
              </a:spcBef>
              <a:spcAft>
                <a:spcPts val="0"/>
              </a:spcAft>
              <a:buNone/>
            </a:pPr>
            <a:r>
              <a:rPr lang="en"/>
              <a:t>5. Physically touching the accused to signify custody: </a:t>
            </a:r>
            <a:r>
              <a:rPr lang="en" b="1"/>
              <a:t>handcuffs. </a:t>
            </a:r>
            <a:endParaRPr b="1"/>
          </a:p>
          <a:p>
            <a:pPr marL="0" lvl="0" indent="0" algn="l" rtl="0">
              <a:spcBef>
                <a:spcPts val="1600"/>
              </a:spcBef>
              <a:spcAft>
                <a:spcPts val="1600"/>
              </a:spcAft>
              <a:buNone/>
            </a:pP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Resisting Arrest</a:t>
            </a:r>
            <a:endParaRPr/>
          </a:p>
        </p:txBody>
      </p:sp>
      <p:sp>
        <p:nvSpPr>
          <p:cNvPr id="144" name="Google Shape;144;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accused resists arrest, the police have the legal authority to use “as much force as necessary” to prevent an escape. </a:t>
            </a:r>
            <a:endParaRPr/>
          </a:p>
          <a:p>
            <a:pPr marL="0" lvl="0" indent="0" algn="l" rtl="0">
              <a:spcBef>
                <a:spcPts val="1600"/>
              </a:spcBef>
              <a:spcAft>
                <a:spcPts val="0"/>
              </a:spcAft>
              <a:buNone/>
            </a:pPr>
            <a:r>
              <a:rPr lang="en"/>
              <a:t>At the trial, the judge will determine whether a reasonable amount of force was used to arrest the accused. </a:t>
            </a:r>
            <a:endParaRPr/>
          </a:p>
          <a:p>
            <a:pPr marL="0" lvl="0" indent="0" algn="l" rtl="0">
              <a:spcBef>
                <a:spcPts val="1600"/>
              </a:spcBef>
              <a:spcAft>
                <a:spcPts val="0"/>
              </a:spcAft>
              <a:buNone/>
            </a:pPr>
            <a:r>
              <a:rPr lang="en"/>
              <a:t>In certain cases, the police are allowed to use serious or deadly force. </a:t>
            </a:r>
            <a:endParaRPr/>
          </a:p>
          <a:p>
            <a:pPr marL="457200" lvl="0" indent="-342900" algn="l" rtl="0">
              <a:spcBef>
                <a:spcPts val="1600"/>
              </a:spcBef>
              <a:spcAft>
                <a:spcPts val="0"/>
              </a:spcAft>
              <a:buSzPts val="1800"/>
              <a:buChar char="-"/>
            </a:pPr>
            <a:r>
              <a:rPr lang="en"/>
              <a:t>The behaviour of the suspect might cause serious harm or death to others</a:t>
            </a:r>
            <a:endParaRPr/>
          </a:p>
          <a:p>
            <a:pPr marL="457200" lvl="0" indent="-342900" algn="l" rtl="0">
              <a:spcBef>
                <a:spcPts val="0"/>
              </a:spcBef>
              <a:spcAft>
                <a:spcPts val="0"/>
              </a:spcAft>
              <a:buSzPts val="1800"/>
              <a:buChar char="-"/>
            </a:pPr>
            <a:r>
              <a:rPr lang="en"/>
              <a:t>The suspect flees to escape arrest</a:t>
            </a:r>
            <a:endParaRPr/>
          </a:p>
          <a:p>
            <a:pPr marL="457200" lvl="0" indent="-342900" algn="l" rtl="0">
              <a:spcBef>
                <a:spcPts val="0"/>
              </a:spcBef>
              <a:spcAft>
                <a:spcPts val="0"/>
              </a:spcAft>
              <a:buSzPts val="1800"/>
              <a:buChar char="-"/>
            </a:pPr>
            <a:r>
              <a:rPr lang="en"/>
              <a:t>There are not alternative means to prevent escape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Warrant for Arrest</a:t>
            </a:r>
            <a:endParaRPr/>
          </a:p>
        </p:txBody>
      </p:sp>
      <p:sp>
        <p:nvSpPr>
          <p:cNvPr id="150" name="Google Shape;150;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police have difficulty finding the accused, police can go before a judge or justice of the peace and request a document called a </a:t>
            </a:r>
            <a:r>
              <a:rPr lang="en" b="1"/>
              <a:t>summons.</a:t>
            </a:r>
            <a:endParaRPr b="1"/>
          </a:p>
          <a:p>
            <a:pPr marL="0" lvl="0" indent="0" algn="l" rtl="0">
              <a:spcBef>
                <a:spcPts val="1600"/>
              </a:spcBef>
              <a:spcAft>
                <a:spcPts val="0"/>
              </a:spcAft>
              <a:buNone/>
            </a:pPr>
            <a:r>
              <a:rPr lang="en"/>
              <a:t>The summons is then delivered to the accused by a sheriff or deputy.</a:t>
            </a:r>
            <a:endParaRPr/>
          </a:p>
          <a:p>
            <a:pPr marL="0" lvl="0" indent="0" algn="l" rtl="0">
              <a:spcBef>
                <a:spcPts val="1600"/>
              </a:spcBef>
              <a:spcAft>
                <a:spcPts val="0"/>
              </a:spcAft>
              <a:buNone/>
            </a:pPr>
            <a:r>
              <a:rPr lang="en"/>
              <a:t>If the police can prove to the judge that the accused will not appear in court voluntarily, the judge will issue an </a:t>
            </a:r>
            <a:r>
              <a:rPr lang="en" b="1"/>
              <a:t>arrest warrant.</a:t>
            </a:r>
            <a:endParaRPr b="1"/>
          </a:p>
          <a:p>
            <a:pPr marL="0" lvl="0" indent="0" algn="l" rtl="0">
              <a:spcBef>
                <a:spcPts val="1600"/>
              </a:spcBef>
              <a:spcAft>
                <a:spcPts val="1600"/>
              </a:spcAft>
              <a:buNone/>
            </a:pP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Citizen’s Arrest </a:t>
            </a:r>
            <a:endParaRPr/>
          </a:p>
        </p:txBody>
      </p:sp>
      <p:sp>
        <p:nvSpPr>
          <p:cNvPr id="156" name="Google Shape;156;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regular citizen can make an arrest if they witness a crime or believes a person has committed one.</a:t>
            </a:r>
            <a:endParaRPr/>
          </a:p>
          <a:p>
            <a:pPr marL="0" lvl="0" indent="0" algn="l" rtl="0">
              <a:spcBef>
                <a:spcPts val="1600"/>
              </a:spcBef>
              <a:spcAft>
                <a:spcPts val="0"/>
              </a:spcAft>
              <a:buNone/>
            </a:pPr>
            <a:r>
              <a:rPr lang="en"/>
              <a:t>The arresting citizen can not use excessive force, and must surrender the suspect to the police as soon as possible. </a:t>
            </a:r>
            <a:endParaRPr/>
          </a:p>
          <a:p>
            <a:pPr marL="0" lvl="0" indent="0" algn="l" rtl="0">
              <a:spcBef>
                <a:spcPts val="1600"/>
              </a:spcBef>
              <a:spcAft>
                <a:spcPts val="0"/>
              </a:spcAft>
              <a:buNone/>
            </a:pPr>
            <a:r>
              <a:rPr lang="en"/>
              <a:t>The arresting citizen must state clearly that they are placing the suspect under citizen’s arrest.</a:t>
            </a:r>
            <a:endParaRPr/>
          </a:p>
          <a:p>
            <a:pPr marL="0" lvl="0" indent="0" algn="l" rtl="0">
              <a:spcBef>
                <a:spcPts val="1600"/>
              </a:spcBef>
              <a:spcAft>
                <a:spcPts val="1600"/>
              </a:spcAft>
              <a:buNone/>
            </a:pPr>
            <a:r>
              <a:rPr lang="en"/>
              <a:t>If the arresting citizen acts in an unreasonable way, they can be sued.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 be the Judge</a:t>
            </a:r>
            <a:endParaRPr/>
          </a:p>
        </p:txBody>
      </p:sp>
      <p:sp>
        <p:nvSpPr>
          <p:cNvPr id="162" name="Google Shape;162;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P. 149</a:t>
            </a:r>
            <a:endParaRPr/>
          </a:p>
        </p:txBody>
      </p:sp>
      <p:sp>
        <p:nvSpPr>
          <p:cNvPr id="163" name="Google Shape;163;p28"/>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 and discuss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Role Play</a:t>
            </a:r>
            <a:endParaRPr/>
          </a:p>
        </p:txBody>
      </p:sp>
      <p:sp>
        <p:nvSpPr>
          <p:cNvPr id="169" name="Google Shape;169;p2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Split into groups of 3</a:t>
            </a:r>
            <a:endParaRPr/>
          </a:p>
        </p:txBody>
      </p:sp>
      <p:sp>
        <p:nvSpPr>
          <p:cNvPr id="170" name="Google Shape;170;p2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Scenario 1: Arrest for murder.  Suspect is compliant.</a:t>
            </a:r>
            <a:endParaRPr/>
          </a:p>
          <a:p>
            <a:pPr marL="0" lvl="0" indent="0" algn="l" rtl="0">
              <a:spcBef>
                <a:spcPts val="1600"/>
              </a:spcBef>
              <a:spcAft>
                <a:spcPts val="0"/>
              </a:spcAft>
              <a:buNone/>
            </a:pPr>
            <a:r>
              <a:rPr lang="en"/>
              <a:t>Scenario 2: Arrest for assault.  Suspect is resisting arrest.</a:t>
            </a:r>
            <a:endParaRPr/>
          </a:p>
          <a:p>
            <a:pPr marL="0" lvl="0" indent="0" algn="l" rtl="0">
              <a:spcBef>
                <a:spcPts val="1600"/>
              </a:spcBef>
              <a:spcAft>
                <a:spcPts val="0"/>
              </a:spcAft>
              <a:buNone/>
            </a:pPr>
            <a:r>
              <a:rPr lang="en"/>
              <a:t>Scenario 3: Citizen’s arrest for theft.  Suspect is compliant.</a:t>
            </a: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Duties of Police Officers</a:t>
            </a:r>
            <a:endParaRPr/>
          </a:p>
        </p:txBody>
      </p:sp>
      <p:sp>
        <p:nvSpPr>
          <p:cNvPr id="176" name="Google Shape;176;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Crime prevention</a:t>
            </a:r>
            <a:endParaRPr/>
          </a:p>
          <a:p>
            <a:pPr marL="457200" lvl="0" indent="-342900" algn="l" rtl="0">
              <a:spcBef>
                <a:spcPts val="0"/>
              </a:spcBef>
              <a:spcAft>
                <a:spcPts val="0"/>
              </a:spcAft>
              <a:buSzPts val="1800"/>
              <a:buChar char="-"/>
            </a:pPr>
            <a:r>
              <a:rPr lang="en"/>
              <a:t>Law enforcement</a:t>
            </a:r>
            <a:endParaRPr/>
          </a:p>
          <a:p>
            <a:pPr marL="457200" lvl="0" indent="-342900" algn="l" rtl="0">
              <a:spcBef>
                <a:spcPts val="0"/>
              </a:spcBef>
              <a:spcAft>
                <a:spcPts val="0"/>
              </a:spcAft>
              <a:buSzPts val="1800"/>
              <a:buChar char="-"/>
            </a:pPr>
            <a:r>
              <a:rPr lang="en"/>
              <a:t>Assistance to victims of crime</a:t>
            </a:r>
            <a:endParaRPr/>
          </a:p>
          <a:p>
            <a:pPr marL="457200" lvl="0" indent="-342900" algn="l" rtl="0">
              <a:spcBef>
                <a:spcPts val="0"/>
              </a:spcBef>
              <a:spcAft>
                <a:spcPts val="0"/>
              </a:spcAft>
              <a:buSzPts val="1800"/>
              <a:buChar char="-"/>
            </a:pPr>
            <a:r>
              <a:rPr lang="en"/>
              <a:t>Maintenance of public order</a:t>
            </a:r>
            <a:endParaRPr/>
          </a:p>
          <a:p>
            <a:pPr marL="457200" lvl="0" indent="-342900" algn="l" rtl="0">
              <a:spcBef>
                <a:spcPts val="0"/>
              </a:spcBef>
              <a:spcAft>
                <a:spcPts val="0"/>
              </a:spcAft>
              <a:buSzPts val="1800"/>
              <a:buChar char="-"/>
            </a:pPr>
            <a:r>
              <a:rPr lang="en"/>
              <a:t>Emergency response</a:t>
            </a:r>
            <a:endParaRPr/>
          </a:p>
          <a:p>
            <a:pPr marL="457200" lvl="0" indent="-342900" algn="l" rtl="0">
              <a:spcBef>
                <a:spcPts val="0"/>
              </a:spcBef>
              <a:spcAft>
                <a:spcPts val="0"/>
              </a:spcAft>
              <a:buSzPts val="1800"/>
              <a:buChar char="-"/>
            </a:pPr>
            <a:r>
              <a:rPr lang="en"/>
              <a:t>Investigations of crime</a:t>
            </a:r>
            <a:endParaRPr/>
          </a:p>
        </p:txBody>
      </p:sp>
      <p:pic>
        <p:nvPicPr>
          <p:cNvPr id="177" name="Google Shape;177;p30"/>
          <p:cNvPicPr preferRelativeResize="0"/>
          <p:nvPr/>
        </p:nvPicPr>
        <p:blipFill>
          <a:blip r:embed="rId3">
            <a:alphaModFix/>
          </a:blip>
          <a:stretch>
            <a:fillRect/>
          </a:stretch>
        </p:blipFill>
        <p:spPr>
          <a:xfrm>
            <a:off x="4413750" y="1782900"/>
            <a:ext cx="4478600" cy="2974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Branches of Police in Canada</a:t>
            </a:r>
            <a:endParaRPr/>
          </a:p>
        </p:txBody>
      </p:sp>
      <p:sp>
        <p:nvSpPr>
          <p:cNvPr id="183" name="Google Shape;183;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Royal Canadian Mounted Police: federal</a:t>
            </a:r>
            <a:endParaRPr/>
          </a:p>
          <a:p>
            <a:pPr marL="914400" lvl="0" indent="-342900" algn="l" rtl="0">
              <a:spcBef>
                <a:spcPts val="0"/>
              </a:spcBef>
              <a:spcAft>
                <a:spcPts val="0"/>
              </a:spcAft>
              <a:buSzPts val="1800"/>
              <a:buChar char="●"/>
            </a:pPr>
            <a:r>
              <a:rPr lang="en"/>
              <a:t>USA equivalent: FBI</a:t>
            </a:r>
            <a:endParaRPr/>
          </a:p>
          <a:p>
            <a:pPr marL="457200" lvl="0" indent="-342900" algn="l" rtl="0">
              <a:spcBef>
                <a:spcPts val="0"/>
              </a:spcBef>
              <a:spcAft>
                <a:spcPts val="0"/>
              </a:spcAft>
              <a:buSzPts val="1800"/>
              <a:buChar char="-"/>
            </a:pPr>
            <a:r>
              <a:rPr lang="en"/>
              <a:t>Ontario Provincial Police: provincial</a:t>
            </a:r>
            <a:endParaRPr/>
          </a:p>
          <a:p>
            <a:pPr marL="914400" lvl="0" indent="-342900" algn="l" rtl="0">
              <a:spcBef>
                <a:spcPts val="0"/>
              </a:spcBef>
              <a:spcAft>
                <a:spcPts val="0"/>
              </a:spcAft>
              <a:buSzPts val="1800"/>
              <a:buChar char="●"/>
            </a:pPr>
            <a:r>
              <a:rPr lang="en"/>
              <a:t>USA equivalent: State troopers</a:t>
            </a:r>
            <a:endParaRPr/>
          </a:p>
          <a:p>
            <a:pPr marL="457200" lvl="0" indent="-342900" algn="l" rtl="0">
              <a:spcBef>
                <a:spcPts val="0"/>
              </a:spcBef>
              <a:spcAft>
                <a:spcPts val="0"/>
              </a:spcAft>
              <a:buSzPts val="1800"/>
              <a:buChar char="-"/>
            </a:pPr>
            <a:r>
              <a:rPr lang="en"/>
              <a:t>Vancouver Police Department: municipal police</a:t>
            </a:r>
            <a:endParaRPr/>
          </a:p>
          <a:p>
            <a:pPr marL="914400" lvl="0" indent="-342900" algn="l" rtl="0">
              <a:spcBef>
                <a:spcPts val="0"/>
              </a:spcBef>
              <a:spcAft>
                <a:spcPts val="0"/>
              </a:spcAft>
              <a:buSzPts val="1800"/>
              <a:buChar char="●"/>
            </a:pPr>
            <a:r>
              <a:rPr lang="en"/>
              <a:t>Only work within the city’s boundaries</a:t>
            </a:r>
            <a:endParaRPr/>
          </a:p>
          <a:p>
            <a:pPr marL="0" lvl="0" indent="0" algn="l" rtl="0">
              <a:spcBef>
                <a:spcPts val="1600"/>
              </a:spcBef>
              <a:spcAft>
                <a:spcPts val="1600"/>
              </a:spcAft>
              <a:buNone/>
            </a:pPr>
            <a:r>
              <a:rPr lang="en"/>
              <a:t>In all other small municipalities that are not big enough to employ their own police force, the RCMP or OPP act as municipal police.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Chapter Terms:</a:t>
            </a:r>
            <a:endParaRPr/>
          </a:p>
        </p:txBody>
      </p:sp>
      <p:sp>
        <p:nvSpPr>
          <p:cNvPr id="73" name="Google Shape;73;p14"/>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Accused</a:t>
            </a:r>
            <a:endParaRPr/>
          </a:p>
          <a:p>
            <a:pPr marL="0" lvl="0" indent="0" algn="l" rtl="0">
              <a:spcBef>
                <a:spcPts val="1600"/>
              </a:spcBef>
              <a:spcAft>
                <a:spcPts val="0"/>
              </a:spcAft>
              <a:buNone/>
            </a:pPr>
            <a:r>
              <a:rPr lang="en"/>
              <a:t>Appearance notice</a:t>
            </a:r>
            <a:endParaRPr/>
          </a:p>
          <a:p>
            <a:pPr marL="0" lvl="0" indent="0" algn="l" rtl="0">
              <a:spcBef>
                <a:spcPts val="1600"/>
              </a:spcBef>
              <a:spcAft>
                <a:spcPts val="0"/>
              </a:spcAft>
              <a:buNone/>
            </a:pPr>
            <a:r>
              <a:rPr lang="en"/>
              <a:t>Arrest</a:t>
            </a:r>
            <a:endParaRPr/>
          </a:p>
          <a:p>
            <a:pPr marL="0" lvl="0" indent="0" algn="l" rtl="0">
              <a:spcBef>
                <a:spcPts val="1600"/>
              </a:spcBef>
              <a:spcAft>
                <a:spcPts val="0"/>
              </a:spcAft>
              <a:buNone/>
            </a:pPr>
            <a:r>
              <a:rPr lang="en"/>
              <a:t>Bail hearing</a:t>
            </a:r>
            <a:endParaRPr/>
          </a:p>
          <a:p>
            <a:pPr marL="0" lvl="0" indent="0" algn="l" rtl="0">
              <a:spcBef>
                <a:spcPts val="1600"/>
              </a:spcBef>
              <a:spcAft>
                <a:spcPts val="0"/>
              </a:spcAft>
              <a:buNone/>
            </a:pPr>
            <a:r>
              <a:rPr lang="en"/>
              <a:t>Citizen’s arrest </a:t>
            </a:r>
            <a:endParaRPr/>
          </a:p>
          <a:p>
            <a:pPr marL="0" lvl="0" indent="0" algn="l" rtl="0">
              <a:spcBef>
                <a:spcPts val="1600"/>
              </a:spcBef>
              <a:spcAft>
                <a:spcPts val="0"/>
              </a:spcAft>
              <a:buNone/>
            </a:pPr>
            <a:r>
              <a:rPr lang="en"/>
              <a:t>Custody</a:t>
            </a:r>
            <a:endParaRPr/>
          </a:p>
          <a:p>
            <a:pPr marL="0" lvl="0" indent="0" algn="l" rtl="0">
              <a:spcBef>
                <a:spcPts val="1600"/>
              </a:spcBef>
              <a:spcAft>
                <a:spcPts val="0"/>
              </a:spcAft>
              <a:buNone/>
            </a:pPr>
            <a:r>
              <a:rPr lang="en"/>
              <a:t>Detain</a:t>
            </a:r>
            <a:endParaRPr/>
          </a:p>
          <a:p>
            <a:pPr marL="0" lvl="0" indent="0" algn="l" rtl="0">
              <a:spcBef>
                <a:spcPts val="1600"/>
              </a:spcBef>
              <a:spcAft>
                <a:spcPts val="0"/>
              </a:spcAft>
              <a:buNone/>
            </a:pPr>
            <a:r>
              <a:rPr lang="en"/>
              <a:t>disclosure</a:t>
            </a:r>
            <a:endParaRPr/>
          </a:p>
          <a:p>
            <a:pPr marL="0" lvl="0" indent="0" algn="l" rtl="0">
              <a:spcBef>
                <a:spcPts val="1600"/>
              </a:spcBef>
              <a:spcAft>
                <a:spcPts val="1600"/>
              </a:spcAft>
              <a:buNone/>
            </a:pPr>
            <a:endParaRPr/>
          </a:p>
        </p:txBody>
      </p:sp>
      <p:sp>
        <p:nvSpPr>
          <p:cNvPr id="74" name="Google Shape;74;p14"/>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Evidence</a:t>
            </a:r>
            <a:endParaRPr/>
          </a:p>
          <a:p>
            <a:pPr marL="0" lvl="0" indent="0" algn="l" rtl="0">
              <a:spcBef>
                <a:spcPts val="1600"/>
              </a:spcBef>
              <a:spcAft>
                <a:spcPts val="0"/>
              </a:spcAft>
              <a:buNone/>
            </a:pPr>
            <a:r>
              <a:rPr lang="en"/>
              <a:t>Plea negotiation</a:t>
            </a:r>
            <a:endParaRPr/>
          </a:p>
          <a:p>
            <a:pPr marL="0" lvl="0" indent="0" algn="l" rtl="0">
              <a:spcBef>
                <a:spcPts val="1600"/>
              </a:spcBef>
              <a:spcAft>
                <a:spcPts val="0"/>
              </a:spcAft>
              <a:buNone/>
            </a:pPr>
            <a:r>
              <a:rPr lang="en"/>
              <a:t>Preliminary hearing</a:t>
            </a:r>
            <a:endParaRPr/>
          </a:p>
          <a:p>
            <a:pPr marL="0" lvl="0" indent="0" algn="l" rtl="0">
              <a:spcBef>
                <a:spcPts val="1600"/>
              </a:spcBef>
              <a:spcAft>
                <a:spcPts val="0"/>
              </a:spcAft>
              <a:buNone/>
            </a:pPr>
            <a:r>
              <a:rPr lang="en"/>
              <a:t>Reasonable and probable grounds</a:t>
            </a:r>
            <a:endParaRPr/>
          </a:p>
          <a:p>
            <a:pPr marL="0" lvl="0" indent="0" algn="l" rtl="0">
              <a:spcBef>
                <a:spcPts val="1600"/>
              </a:spcBef>
              <a:spcAft>
                <a:spcPts val="0"/>
              </a:spcAft>
              <a:buNone/>
            </a:pPr>
            <a:r>
              <a:rPr lang="en"/>
              <a:t>Search </a:t>
            </a:r>
            <a:endParaRPr/>
          </a:p>
          <a:p>
            <a:pPr marL="0" lvl="0" indent="0" algn="l" rtl="0">
              <a:spcBef>
                <a:spcPts val="1600"/>
              </a:spcBef>
              <a:spcAft>
                <a:spcPts val="0"/>
              </a:spcAft>
              <a:buNone/>
            </a:pPr>
            <a:r>
              <a:rPr lang="en"/>
              <a:t>Search warrant</a:t>
            </a:r>
            <a:endParaRPr/>
          </a:p>
          <a:p>
            <a:pPr marL="0" lvl="0" indent="0" algn="l" rtl="0">
              <a:spcBef>
                <a:spcPts val="1600"/>
              </a:spcBef>
              <a:spcAft>
                <a:spcPts val="1600"/>
              </a:spcAft>
              <a:buNone/>
            </a:pPr>
            <a:r>
              <a:rPr lang="en"/>
              <a:t>warrant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Principles of Canadian Police Services</a:t>
            </a:r>
            <a:endParaRPr/>
          </a:p>
        </p:txBody>
      </p:sp>
      <p:sp>
        <p:nvSpPr>
          <p:cNvPr id="189" name="Google Shape;189;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The need to ensure the safety and security of all persons and property</a:t>
            </a:r>
            <a:endParaRPr/>
          </a:p>
          <a:p>
            <a:pPr marL="457200" lvl="0" indent="-342900" algn="l" rtl="0">
              <a:spcBef>
                <a:spcPts val="0"/>
              </a:spcBef>
              <a:spcAft>
                <a:spcPts val="0"/>
              </a:spcAft>
              <a:buSzPts val="1800"/>
              <a:buAutoNum type="arabicPeriod"/>
            </a:pPr>
            <a:r>
              <a:rPr lang="en"/>
              <a:t>The importance of safeguarding the fundamental rights guaranteed by the Canadian Charter of Rights and the various provincial human rights laws</a:t>
            </a:r>
            <a:endParaRPr/>
          </a:p>
          <a:p>
            <a:pPr marL="457200" lvl="0" indent="-342900" algn="l" rtl="0">
              <a:spcBef>
                <a:spcPts val="0"/>
              </a:spcBef>
              <a:spcAft>
                <a:spcPts val="0"/>
              </a:spcAft>
              <a:buSzPts val="1800"/>
              <a:buAutoNum type="arabicPeriod"/>
            </a:pPr>
            <a:r>
              <a:rPr lang="en"/>
              <a:t>The need for cooperation between the providers of police services and the communities they serve</a:t>
            </a:r>
            <a:endParaRPr/>
          </a:p>
          <a:p>
            <a:pPr marL="457200" lvl="0" indent="-342900" algn="l" rtl="0">
              <a:spcBef>
                <a:spcPts val="0"/>
              </a:spcBef>
              <a:spcAft>
                <a:spcPts val="0"/>
              </a:spcAft>
              <a:buSzPts val="1800"/>
              <a:buAutoNum type="arabicPeriod"/>
            </a:pPr>
            <a:r>
              <a:rPr lang="en"/>
              <a:t>The need to be sensitive about the pluralistic (diverse) and multicultural character of our society</a:t>
            </a:r>
            <a:endParaRPr/>
          </a:p>
          <a:p>
            <a:pPr marL="457200" lvl="0" indent="-342900" algn="l" rtl="0">
              <a:spcBef>
                <a:spcPts val="0"/>
              </a:spcBef>
              <a:spcAft>
                <a:spcPts val="0"/>
              </a:spcAft>
              <a:buSzPts val="1800"/>
              <a:buAutoNum type="arabicPeriod"/>
            </a:pPr>
            <a:r>
              <a:rPr lang="en"/>
              <a:t>The need to ensure that police forces are representative of the communities they serve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 be the Judge</a:t>
            </a:r>
            <a:endParaRPr/>
          </a:p>
        </p:txBody>
      </p:sp>
      <p:sp>
        <p:nvSpPr>
          <p:cNvPr id="195" name="Google Shape;195;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P. 151</a:t>
            </a:r>
            <a:endParaRPr/>
          </a:p>
        </p:txBody>
      </p:sp>
      <p:sp>
        <p:nvSpPr>
          <p:cNvPr id="196" name="Google Shape;196;p33"/>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 and discuss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Upon Arrest</a:t>
            </a:r>
            <a:endParaRPr/>
          </a:p>
        </p:txBody>
      </p:sp>
      <p:sp>
        <p:nvSpPr>
          <p:cNvPr id="202" name="Google Shape;202;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Police officers may:</a:t>
            </a:r>
            <a:endParaRPr/>
          </a:p>
          <a:p>
            <a:pPr marL="457200" lvl="0" indent="-342900" algn="l" rtl="0">
              <a:spcBef>
                <a:spcPts val="1600"/>
              </a:spcBef>
              <a:spcAft>
                <a:spcPts val="0"/>
              </a:spcAft>
              <a:buSzPts val="1800"/>
              <a:buChar char="-"/>
            </a:pPr>
            <a:r>
              <a:rPr lang="en"/>
              <a:t>Search the accused for any potential evidence </a:t>
            </a:r>
            <a:endParaRPr/>
          </a:p>
          <a:p>
            <a:pPr marL="914400" lvl="0" indent="-342900" algn="l" rtl="0">
              <a:spcBef>
                <a:spcPts val="0"/>
              </a:spcBef>
              <a:spcAft>
                <a:spcPts val="0"/>
              </a:spcAft>
              <a:buSzPts val="1800"/>
              <a:buChar char="●"/>
            </a:pPr>
            <a:r>
              <a:rPr lang="en"/>
              <a:t>May involve a strip search, frisk, or body search if drugs are involved</a:t>
            </a:r>
            <a:endParaRPr/>
          </a:p>
          <a:p>
            <a:pPr marL="457200" lvl="0" indent="-342900" algn="l" rtl="0">
              <a:spcBef>
                <a:spcPts val="0"/>
              </a:spcBef>
              <a:spcAft>
                <a:spcPts val="0"/>
              </a:spcAft>
              <a:buSzPts val="1800"/>
              <a:buChar char="-"/>
            </a:pPr>
            <a:r>
              <a:rPr lang="en"/>
              <a:t>DNA tests</a:t>
            </a:r>
            <a:endParaRPr/>
          </a:p>
          <a:p>
            <a:pPr marL="914400" lvl="0" indent="-342900" algn="l" rtl="0">
              <a:spcBef>
                <a:spcPts val="0"/>
              </a:spcBef>
              <a:spcAft>
                <a:spcPts val="0"/>
              </a:spcAft>
              <a:buSzPts val="1800"/>
              <a:buChar char="●"/>
            </a:pPr>
            <a:r>
              <a:rPr lang="en"/>
              <a:t>Provide blood, urine, breath samples</a:t>
            </a:r>
            <a:endParaRPr/>
          </a:p>
          <a:p>
            <a:pPr marL="457200" lvl="0" indent="-342900" algn="l" rtl="0">
              <a:spcBef>
                <a:spcPts val="0"/>
              </a:spcBef>
              <a:spcAft>
                <a:spcPts val="0"/>
              </a:spcAft>
              <a:buSzPts val="1800"/>
              <a:buChar char="-"/>
            </a:pPr>
            <a:r>
              <a:rPr lang="en"/>
              <a:t>Polygraph tests</a:t>
            </a:r>
            <a:endParaRPr/>
          </a:p>
          <a:p>
            <a:pPr marL="0" lvl="0" indent="0" algn="l" rtl="0">
              <a:spcBef>
                <a:spcPts val="1600"/>
              </a:spcBef>
              <a:spcAft>
                <a:spcPts val="0"/>
              </a:spcAft>
              <a:buNone/>
            </a:pPr>
            <a:endParaRPr/>
          </a:p>
          <a:p>
            <a:pPr marL="0" lvl="0" indent="0" algn="l" rtl="0">
              <a:spcBef>
                <a:spcPts val="1600"/>
              </a:spcBef>
              <a:spcAft>
                <a:spcPts val="0"/>
              </a:spcAft>
              <a:buNone/>
            </a:pPr>
            <a:r>
              <a:rPr lang="en"/>
              <a:t>The accused may refuse all these tests without a warrant from a judge, except in the case of suspected impaired driving.</a:t>
            </a:r>
            <a:endParaRPr/>
          </a:p>
          <a:p>
            <a:pPr marL="2743200" lvl="0" indent="0" algn="l" rtl="0">
              <a:spcBef>
                <a:spcPts val="1600"/>
              </a:spcBef>
              <a:spcAft>
                <a:spcPts val="1600"/>
              </a:spcAft>
              <a:buNone/>
            </a:pPr>
            <a:endParaRPr/>
          </a:p>
        </p:txBody>
      </p:sp>
      <p:pic>
        <p:nvPicPr>
          <p:cNvPr id="203" name="Google Shape;203;p34"/>
          <p:cNvPicPr preferRelativeResize="0"/>
          <p:nvPr/>
        </p:nvPicPr>
        <p:blipFill>
          <a:blip r:embed="rId3">
            <a:alphaModFix/>
          </a:blip>
          <a:stretch>
            <a:fillRect/>
          </a:stretch>
        </p:blipFill>
        <p:spPr>
          <a:xfrm>
            <a:off x="4571988" y="445013"/>
            <a:ext cx="3305175" cy="1381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Legal Rights and Search Laws</a:t>
            </a:r>
            <a:endParaRPr/>
          </a:p>
        </p:txBody>
      </p:sp>
      <p:sp>
        <p:nvSpPr>
          <p:cNvPr id="209" name="Google Shape;209;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most important rights in Canada: the right to privacy.</a:t>
            </a:r>
            <a:endParaRPr/>
          </a:p>
          <a:p>
            <a:pPr marL="457200" lvl="0" indent="-342900" algn="l" rtl="0">
              <a:spcBef>
                <a:spcPts val="1600"/>
              </a:spcBef>
              <a:spcAft>
                <a:spcPts val="0"/>
              </a:spcAft>
              <a:buSzPts val="1800"/>
              <a:buChar char="-"/>
            </a:pPr>
            <a:r>
              <a:rPr lang="en"/>
              <a:t>Section 8 of the charter states that everyone has the right to be secure against unreasonable search or seizure.</a:t>
            </a:r>
            <a:endParaRPr/>
          </a:p>
          <a:p>
            <a:pPr marL="457200" lvl="0" indent="-342900" algn="l" rtl="0">
              <a:spcBef>
                <a:spcPts val="0"/>
              </a:spcBef>
              <a:spcAft>
                <a:spcPts val="0"/>
              </a:spcAft>
              <a:buSzPts val="1800"/>
              <a:buChar char="-"/>
            </a:pPr>
            <a:r>
              <a:rPr lang="en"/>
              <a:t>Police cannot search you, your property, record you speaking, or seize your property without probable and reasonable grounds to do so. </a:t>
            </a:r>
            <a:endParaRPr/>
          </a:p>
        </p:txBody>
      </p:sp>
      <p:pic>
        <p:nvPicPr>
          <p:cNvPr id="210" name="Google Shape;210;p35"/>
          <p:cNvPicPr preferRelativeResize="0"/>
          <p:nvPr/>
        </p:nvPicPr>
        <p:blipFill>
          <a:blip r:embed="rId3">
            <a:alphaModFix/>
          </a:blip>
          <a:stretch>
            <a:fillRect/>
          </a:stretch>
        </p:blipFill>
        <p:spPr>
          <a:xfrm>
            <a:off x="3129175" y="3241696"/>
            <a:ext cx="2885650" cy="1624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Police Search - Reasonable Cause</a:t>
            </a:r>
            <a:endParaRPr/>
          </a:p>
        </p:txBody>
      </p:sp>
      <p:sp>
        <p:nvSpPr>
          <p:cNvPr id="216" name="Google Shape;216;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Police cannot search you based on a hunch </a:t>
            </a:r>
            <a:endParaRPr/>
          </a:p>
          <a:p>
            <a:pPr marL="457200" lvl="0" indent="-342900" algn="l" rtl="0">
              <a:spcBef>
                <a:spcPts val="0"/>
              </a:spcBef>
              <a:spcAft>
                <a:spcPts val="0"/>
              </a:spcAft>
              <a:buSzPts val="1800"/>
              <a:buChar char="-"/>
            </a:pPr>
            <a:r>
              <a:rPr lang="en"/>
              <a:t>Police may search a person if they believe they are carrying a concealed weapon.</a:t>
            </a:r>
            <a:endParaRPr/>
          </a:p>
          <a:p>
            <a:pPr marL="914400" lvl="0" indent="-342900" algn="l" rtl="0">
              <a:spcBef>
                <a:spcPts val="0"/>
              </a:spcBef>
              <a:spcAft>
                <a:spcPts val="0"/>
              </a:spcAft>
              <a:buSzPts val="1800"/>
              <a:buChar char="●"/>
            </a:pPr>
            <a:r>
              <a:rPr lang="en"/>
              <a:t>This is called “police search incident to arrest”</a:t>
            </a:r>
            <a:endParaRPr/>
          </a:p>
          <a:p>
            <a:pPr marL="457200" lvl="0" indent="-342900" algn="l" rtl="0">
              <a:spcBef>
                <a:spcPts val="0"/>
              </a:spcBef>
              <a:spcAft>
                <a:spcPts val="0"/>
              </a:spcAft>
              <a:buSzPts val="1800"/>
              <a:buChar char="-"/>
            </a:pPr>
            <a:r>
              <a:rPr lang="en"/>
              <a:t>Other than that, police may not even ask you your name or make you stand still.</a:t>
            </a:r>
            <a:endParaRPr/>
          </a:p>
          <a:p>
            <a:pPr marL="0" lvl="0" indent="0" algn="l" rtl="0">
              <a:spcBef>
                <a:spcPts val="1600"/>
              </a:spcBef>
              <a:spcAft>
                <a:spcPts val="0"/>
              </a:spcAft>
              <a:buNone/>
            </a:pPr>
            <a:r>
              <a:rPr lang="en"/>
              <a:t>The only exception to this is when you are pulled over while driving a car.</a:t>
            </a:r>
            <a:endParaRPr/>
          </a:p>
          <a:p>
            <a:pPr marL="0" lvl="0" indent="0" algn="l" rtl="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Police Search: Traffic Stop</a:t>
            </a:r>
            <a:endParaRPr/>
          </a:p>
        </p:txBody>
      </p:sp>
      <p:sp>
        <p:nvSpPr>
          <p:cNvPr id="222" name="Google Shape;222;p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 police officer pulls over your vehicle, you are required to show them:</a:t>
            </a:r>
            <a:endParaRPr/>
          </a:p>
          <a:p>
            <a:pPr marL="457200" lvl="0" indent="-342900" algn="l" rtl="0">
              <a:spcBef>
                <a:spcPts val="1600"/>
              </a:spcBef>
              <a:spcAft>
                <a:spcPts val="0"/>
              </a:spcAft>
              <a:buSzPts val="1800"/>
              <a:buChar char="-"/>
            </a:pPr>
            <a:r>
              <a:rPr lang="en"/>
              <a:t>Your driver’s license</a:t>
            </a:r>
            <a:endParaRPr/>
          </a:p>
          <a:p>
            <a:pPr marL="457200" lvl="0" indent="-342900" algn="l" rtl="0">
              <a:spcBef>
                <a:spcPts val="0"/>
              </a:spcBef>
              <a:spcAft>
                <a:spcPts val="0"/>
              </a:spcAft>
              <a:buSzPts val="1800"/>
              <a:buChar char="-"/>
            </a:pPr>
            <a:r>
              <a:rPr lang="en"/>
              <a:t>Registration and insurance</a:t>
            </a:r>
            <a:endParaRPr/>
          </a:p>
          <a:p>
            <a:pPr marL="0" lvl="0" indent="0" algn="l" rtl="0">
              <a:spcBef>
                <a:spcPts val="1600"/>
              </a:spcBef>
              <a:spcAft>
                <a:spcPts val="0"/>
              </a:spcAft>
              <a:buNone/>
            </a:pPr>
            <a:r>
              <a:rPr lang="en"/>
              <a:t>Police may also assess the mechanical functions of your car</a:t>
            </a:r>
            <a:endParaRPr/>
          </a:p>
          <a:p>
            <a:pPr marL="457200" lvl="0" indent="-342900" algn="l" rtl="0">
              <a:spcBef>
                <a:spcPts val="1600"/>
              </a:spcBef>
              <a:spcAft>
                <a:spcPts val="0"/>
              </a:spcAft>
              <a:buSzPts val="1800"/>
              <a:buChar char="-"/>
            </a:pPr>
            <a:r>
              <a:rPr lang="en"/>
              <a:t>Broken lights</a:t>
            </a:r>
            <a:endParaRPr/>
          </a:p>
          <a:p>
            <a:pPr marL="457200" lvl="0" indent="-342900" algn="l" rtl="0">
              <a:spcBef>
                <a:spcPts val="0"/>
              </a:spcBef>
              <a:spcAft>
                <a:spcPts val="0"/>
              </a:spcAft>
              <a:buSzPts val="1800"/>
              <a:buChar char="-"/>
            </a:pPr>
            <a:r>
              <a:rPr lang="en"/>
              <a:t>Flat tires</a:t>
            </a:r>
            <a:endParaRPr/>
          </a:p>
          <a:p>
            <a:pPr marL="457200" lvl="0" indent="-342900" algn="l" rtl="0">
              <a:spcBef>
                <a:spcPts val="0"/>
              </a:spcBef>
              <a:spcAft>
                <a:spcPts val="0"/>
              </a:spcAft>
              <a:buSzPts val="1800"/>
              <a:buChar char="-"/>
            </a:pPr>
            <a:r>
              <a:rPr lang="en"/>
              <a:t>Excessive smoke coming from the engine</a:t>
            </a:r>
            <a:endParaRPr/>
          </a:p>
          <a:p>
            <a:pPr marL="457200" lvl="0" indent="-342900" algn="l" rtl="0">
              <a:spcBef>
                <a:spcPts val="0"/>
              </a:spcBef>
              <a:spcAft>
                <a:spcPts val="0"/>
              </a:spcAft>
              <a:buSzPts val="1800"/>
              <a:buChar char="-"/>
            </a:pPr>
            <a:r>
              <a:rPr lang="en"/>
              <a:t>Etc.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Police Search: Traffic Stop cont.</a:t>
            </a:r>
            <a:endParaRPr/>
          </a:p>
        </p:txBody>
      </p:sp>
      <p:sp>
        <p:nvSpPr>
          <p:cNvPr id="228" name="Google Shape;228;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However, the police MAY NOT search items that are not of clear interest to them.</a:t>
            </a:r>
            <a:endParaRPr/>
          </a:p>
          <a:p>
            <a:pPr marL="457200" lvl="0" indent="-342900" algn="l" rtl="0">
              <a:spcBef>
                <a:spcPts val="1600"/>
              </a:spcBef>
              <a:spcAft>
                <a:spcPts val="0"/>
              </a:spcAft>
              <a:buSzPts val="1800"/>
              <a:buChar char="-"/>
            </a:pPr>
            <a:r>
              <a:rPr lang="en"/>
              <a:t>They may ask you what’s inside your duffle bag, but they may not open it and search without a warrant.</a:t>
            </a:r>
            <a:endParaRPr/>
          </a:p>
          <a:p>
            <a:pPr marL="0" lvl="0" indent="0" algn="l" rtl="0">
              <a:spcBef>
                <a:spcPts val="1600"/>
              </a:spcBef>
              <a:spcAft>
                <a:spcPts val="1600"/>
              </a:spcAft>
              <a:buNone/>
            </a:pPr>
            <a:endParaRPr/>
          </a:p>
        </p:txBody>
      </p:sp>
      <p:pic>
        <p:nvPicPr>
          <p:cNvPr id="229" name="Google Shape;229;p38"/>
          <p:cNvPicPr preferRelativeResize="0"/>
          <p:nvPr/>
        </p:nvPicPr>
        <p:blipFill>
          <a:blip r:embed="rId3">
            <a:alphaModFix/>
          </a:blip>
          <a:stretch>
            <a:fillRect/>
          </a:stretch>
        </p:blipFill>
        <p:spPr>
          <a:xfrm>
            <a:off x="4726075" y="2671675"/>
            <a:ext cx="3179675" cy="2062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You be the Judge</a:t>
            </a:r>
            <a:endParaRPr/>
          </a:p>
        </p:txBody>
      </p:sp>
      <p:sp>
        <p:nvSpPr>
          <p:cNvPr id="235" name="Google Shape;235;p3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P. 156</a:t>
            </a:r>
            <a:endParaRPr/>
          </a:p>
        </p:txBody>
      </p:sp>
      <p:sp>
        <p:nvSpPr>
          <p:cNvPr id="236" name="Google Shape;236;p3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 and discuss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Read &amp; Discuss</a:t>
            </a:r>
            <a:endParaRPr/>
          </a:p>
        </p:txBody>
      </p:sp>
      <p:sp>
        <p:nvSpPr>
          <p:cNvPr id="80" name="Google Shape;80;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P. 145: Introduction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Limits on Police Behaviour</a:t>
            </a:r>
            <a:endParaRPr/>
          </a:p>
        </p:txBody>
      </p:sp>
      <p:sp>
        <p:nvSpPr>
          <p:cNvPr id="86" name="Google Shape;86;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Limits are placed on police officers and the actions they can do to arrest someone.</a:t>
            </a:r>
            <a:endParaRPr/>
          </a:p>
          <a:p>
            <a:pPr marL="457200" lvl="0" indent="-342900" algn="l" rtl="0">
              <a:spcBef>
                <a:spcPts val="1600"/>
              </a:spcBef>
              <a:spcAft>
                <a:spcPts val="0"/>
              </a:spcAft>
              <a:buSzPts val="1800"/>
              <a:buChar char="-"/>
            </a:pPr>
            <a:r>
              <a:rPr lang="en"/>
              <a:t>Firstly, and most importantly, they must obtain a </a:t>
            </a:r>
            <a:r>
              <a:rPr lang="en" b="1"/>
              <a:t>search warrant </a:t>
            </a:r>
            <a:r>
              <a:rPr lang="en"/>
              <a:t>before conducting a search. </a:t>
            </a:r>
            <a:endParaRPr/>
          </a:p>
          <a:p>
            <a:pPr marL="457200" lvl="0" indent="-342900" algn="l" rtl="0">
              <a:spcBef>
                <a:spcPts val="0"/>
              </a:spcBef>
              <a:spcAft>
                <a:spcPts val="0"/>
              </a:spcAft>
              <a:buSzPts val="1800"/>
              <a:buChar char="-"/>
            </a:pPr>
            <a:endParaRPr/>
          </a:p>
          <a:p>
            <a:pPr marL="457200" lvl="0" indent="-342900" algn="l" rtl="0">
              <a:spcBef>
                <a:spcPts val="0"/>
              </a:spcBef>
              <a:spcAft>
                <a:spcPts val="0"/>
              </a:spcAft>
              <a:buSzPts val="1800"/>
              <a:buChar char="-"/>
            </a:pPr>
            <a:r>
              <a:rPr lang="en"/>
              <a:t>In order to get a search warrant, they must apply to a judge or justice of the peace and be able to show </a:t>
            </a:r>
            <a:r>
              <a:rPr lang="en" b="1"/>
              <a:t>reasonable and probable grounds.</a:t>
            </a:r>
            <a:endParaRPr b="1"/>
          </a:p>
          <a:p>
            <a:pPr marL="457200" lvl="0" indent="-342900" algn="l" rtl="0">
              <a:spcBef>
                <a:spcPts val="0"/>
              </a:spcBef>
              <a:spcAft>
                <a:spcPts val="0"/>
              </a:spcAft>
              <a:buSzPts val="1800"/>
              <a:buChar char="-"/>
            </a:pPr>
            <a:endParaRPr b="1"/>
          </a:p>
          <a:p>
            <a:pPr marL="457200" lvl="0" indent="-342900" algn="l" rtl="0">
              <a:spcBef>
                <a:spcPts val="0"/>
              </a:spcBef>
              <a:spcAft>
                <a:spcPts val="0"/>
              </a:spcAft>
              <a:buSzPts val="1800"/>
              <a:buChar char="-"/>
            </a:pPr>
            <a:r>
              <a:rPr lang="en"/>
              <a:t>Reasonable and probable grounds must be based on evidence, and not be random, impulsive, or based on a hunch.</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Search Warrants at Trial</a:t>
            </a:r>
            <a:endParaRPr/>
          </a:p>
        </p:txBody>
      </p:sp>
      <p:sp>
        <p:nvSpPr>
          <p:cNvPr id="92" name="Google Shape;92;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trial, a judge may decide that the evidence presented was obtained unlawfully.</a:t>
            </a:r>
            <a:endParaRPr/>
          </a:p>
          <a:p>
            <a:pPr marL="0" lvl="0" indent="0" algn="l" rtl="0">
              <a:spcBef>
                <a:spcPts val="1600"/>
              </a:spcBef>
              <a:spcAft>
                <a:spcPts val="0"/>
              </a:spcAft>
              <a:buNone/>
            </a:pPr>
            <a:r>
              <a:rPr lang="en"/>
              <a:t>If the judge decides that the evidence was collected unlawfully, they will determine that the evidence was </a:t>
            </a:r>
            <a:r>
              <a:rPr lang="en" b="1"/>
              <a:t>inadmissible.</a:t>
            </a:r>
            <a:endParaRPr b="1"/>
          </a:p>
          <a:p>
            <a:pPr marL="0" lvl="0" indent="0" algn="l" rtl="0">
              <a:spcBef>
                <a:spcPts val="1600"/>
              </a:spcBef>
              <a:spcAft>
                <a:spcPts val="0"/>
              </a:spcAft>
              <a:buNone/>
            </a:pPr>
            <a:r>
              <a:rPr lang="en"/>
              <a:t>Evidence can be deemed inadmissible if it was collected without a search warrant or if it is in violation of the Charter.</a:t>
            </a:r>
            <a:endParaRPr/>
          </a:p>
          <a:p>
            <a:pPr marL="0" lvl="0" indent="0" algn="l" rtl="0">
              <a:spcBef>
                <a:spcPts val="1600"/>
              </a:spcBef>
              <a:spcAft>
                <a:spcPts val="1600"/>
              </a:spcAft>
              <a:buNone/>
            </a:pPr>
            <a:endParaRPr b="1"/>
          </a:p>
        </p:txBody>
      </p:sp>
      <p:pic>
        <p:nvPicPr>
          <p:cNvPr id="93" name="Google Shape;93;p17"/>
          <p:cNvPicPr preferRelativeResize="0"/>
          <p:nvPr/>
        </p:nvPicPr>
        <p:blipFill>
          <a:blip r:embed="rId3">
            <a:alphaModFix/>
          </a:blip>
          <a:stretch>
            <a:fillRect/>
          </a:stretch>
        </p:blipFill>
        <p:spPr>
          <a:xfrm>
            <a:off x="5106318" y="3368650"/>
            <a:ext cx="2759324" cy="155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Arrest</a:t>
            </a:r>
            <a:endParaRPr/>
          </a:p>
        </p:txBody>
      </p:sp>
      <p:sp>
        <p:nvSpPr>
          <p:cNvPr id="99" name="Google Shape;99;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police think a suspect has committed a crime, they cannot arrest them unless they have proven </a:t>
            </a:r>
            <a:r>
              <a:rPr lang="en" b="1"/>
              <a:t>reasonable and probable cause.</a:t>
            </a:r>
            <a:endParaRPr b="1"/>
          </a:p>
          <a:p>
            <a:pPr marL="0" lvl="0" indent="0" algn="l" rtl="0">
              <a:spcBef>
                <a:spcPts val="1600"/>
              </a:spcBef>
              <a:spcAft>
                <a:spcPts val="0"/>
              </a:spcAft>
              <a:buNone/>
            </a:pPr>
            <a:r>
              <a:rPr lang="en"/>
              <a:t>If they are able to prove reasonable and probable cause, they can do 1 of 3 things:</a:t>
            </a:r>
            <a:endParaRPr/>
          </a:p>
          <a:p>
            <a:pPr marL="457200" lvl="0" indent="-342900" algn="l" rtl="0">
              <a:spcBef>
                <a:spcPts val="1600"/>
              </a:spcBef>
              <a:spcAft>
                <a:spcPts val="0"/>
              </a:spcAft>
              <a:buSzPts val="1800"/>
              <a:buAutoNum type="arabicPeriod"/>
            </a:pPr>
            <a:r>
              <a:rPr lang="en"/>
              <a:t>Issue an appearance notice</a:t>
            </a:r>
            <a:endParaRPr/>
          </a:p>
          <a:p>
            <a:pPr marL="457200" lvl="0" indent="-342900" algn="l" rtl="0">
              <a:spcBef>
                <a:spcPts val="0"/>
              </a:spcBef>
              <a:spcAft>
                <a:spcPts val="0"/>
              </a:spcAft>
              <a:buSzPts val="1800"/>
              <a:buAutoNum type="arabicPeriod"/>
            </a:pPr>
            <a:r>
              <a:rPr lang="en"/>
              <a:t>Arrest the suspect</a:t>
            </a:r>
            <a:endParaRPr/>
          </a:p>
          <a:p>
            <a:pPr marL="457200" lvl="0" indent="-342900" algn="l" rtl="0">
              <a:spcBef>
                <a:spcPts val="0"/>
              </a:spcBef>
              <a:spcAft>
                <a:spcPts val="0"/>
              </a:spcAft>
              <a:buSzPts val="1800"/>
              <a:buAutoNum type="arabicPeriod"/>
            </a:pPr>
            <a:r>
              <a:rPr lang="en"/>
              <a:t>Obtain a warrant for arrest</a:t>
            </a:r>
            <a:endParaRPr/>
          </a:p>
        </p:txBody>
      </p:sp>
      <p:pic>
        <p:nvPicPr>
          <p:cNvPr id="100" name="Google Shape;100;p18"/>
          <p:cNvPicPr preferRelativeResize="0"/>
          <p:nvPr/>
        </p:nvPicPr>
        <p:blipFill>
          <a:blip r:embed="rId3">
            <a:alphaModFix/>
          </a:blip>
          <a:stretch>
            <a:fillRect/>
          </a:stretch>
        </p:blipFill>
        <p:spPr>
          <a:xfrm>
            <a:off x="4982402" y="2571750"/>
            <a:ext cx="3517975" cy="235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 your Rights!</a:t>
            </a:r>
            <a:endParaRPr/>
          </a:p>
        </p:txBody>
      </p:sp>
      <p:sp>
        <p:nvSpPr>
          <p:cNvPr id="106" name="Google Shape;106;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Fun fact: If you ever get arrested, you are only required to give them your name and address of residence!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Appearance Notice</a:t>
            </a:r>
            <a:endParaRPr/>
          </a:p>
        </p:txBody>
      </p:sp>
      <p:sp>
        <p:nvSpPr>
          <p:cNvPr id="112" name="Google Shape;112;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police believe the accused is not a threat to society, and that they will show up at a bail hearing, they will not arrest the suspect immediately.</a:t>
            </a:r>
            <a:endParaRPr/>
          </a:p>
          <a:p>
            <a:pPr marL="0" lvl="0" indent="0" algn="l" rtl="0">
              <a:spcBef>
                <a:spcPts val="1600"/>
              </a:spcBef>
              <a:spcAft>
                <a:spcPts val="0"/>
              </a:spcAft>
              <a:buNone/>
            </a:pPr>
            <a:r>
              <a:rPr lang="en"/>
              <a:t>They issue an </a:t>
            </a:r>
            <a:r>
              <a:rPr lang="en" b="1"/>
              <a:t>appearance notice </a:t>
            </a:r>
            <a:r>
              <a:rPr lang="en"/>
              <a:t>for summary conviction offenses and less serious indictable offenses. </a:t>
            </a:r>
            <a:endParaRPr/>
          </a:p>
          <a:p>
            <a:pPr marL="0" lvl="0" indent="0" algn="l" rtl="0">
              <a:spcBef>
                <a:spcPts val="1600"/>
              </a:spcBef>
              <a:spcAft>
                <a:spcPts val="1600"/>
              </a:spcAft>
              <a:buNone/>
            </a:pPr>
            <a:r>
              <a:rPr lang="en"/>
              <a:t>The officer then has to swear a complaint under oath that a crime has been committed.</a:t>
            </a:r>
            <a:endParaRPr/>
          </a:p>
        </p:txBody>
      </p:sp>
      <p:pic>
        <p:nvPicPr>
          <p:cNvPr id="113" name="Google Shape;113;p20"/>
          <p:cNvPicPr preferRelativeResize="0"/>
          <p:nvPr/>
        </p:nvPicPr>
        <p:blipFill>
          <a:blip r:embed="rId3">
            <a:alphaModFix/>
          </a:blip>
          <a:stretch>
            <a:fillRect/>
          </a:stretch>
        </p:blipFill>
        <p:spPr>
          <a:xfrm>
            <a:off x="2540763" y="3296100"/>
            <a:ext cx="4062476" cy="162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Arresting the Suspect</a:t>
            </a:r>
            <a:endParaRPr/>
          </a:p>
        </p:txBody>
      </p:sp>
      <p:sp>
        <p:nvSpPr>
          <p:cNvPr id="119" name="Google Shape;119;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more serious indictable offenses where the suspect may be a threat to society, the police officer may arrest them on the spot.</a:t>
            </a:r>
            <a:endParaRPr/>
          </a:p>
          <a:p>
            <a:pPr marL="0" lvl="0" indent="0" algn="l" rtl="0">
              <a:spcBef>
                <a:spcPts val="1600"/>
              </a:spcBef>
              <a:spcAft>
                <a:spcPts val="0"/>
              </a:spcAft>
              <a:buNone/>
            </a:pPr>
            <a:r>
              <a:rPr lang="en"/>
              <a:t>Any officer can arrest someone without a warrant if they are believed to be a threat, they may run away or they may commit another offense.</a:t>
            </a:r>
            <a:endParaRPr/>
          </a:p>
          <a:p>
            <a:pPr marL="0" lvl="0" indent="0" algn="l" rtl="0">
              <a:spcBef>
                <a:spcPts val="1600"/>
              </a:spcBef>
              <a:spcAft>
                <a:spcPts val="1600"/>
              </a:spcAft>
              <a:buNone/>
            </a:pPr>
            <a:endParaRPr/>
          </a:p>
        </p:txBody>
      </p:sp>
      <p:pic>
        <p:nvPicPr>
          <p:cNvPr id="120" name="Google Shape;120;p21"/>
          <p:cNvPicPr preferRelativeResize="0"/>
          <p:nvPr/>
        </p:nvPicPr>
        <p:blipFill>
          <a:blip r:embed="rId3">
            <a:alphaModFix/>
          </a:blip>
          <a:stretch>
            <a:fillRect/>
          </a:stretch>
        </p:blipFill>
        <p:spPr>
          <a:xfrm>
            <a:off x="2948388" y="2794700"/>
            <a:ext cx="3247225" cy="215635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1400</Words>
  <Application>Microsoft Office PowerPoint</Application>
  <PresentationFormat>On-screen Show (16:9)</PresentationFormat>
  <Paragraphs>140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Open Sans</vt:lpstr>
      <vt:lpstr>PT Sans Narrow</vt:lpstr>
      <vt:lpstr>Arial</vt:lpstr>
      <vt:lpstr>Tropic</vt:lpstr>
      <vt:lpstr>LAW 12</vt:lpstr>
      <vt:lpstr>Chapter Terms:</vt:lpstr>
      <vt:lpstr>Read &amp; Discuss</vt:lpstr>
      <vt:lpstr>Limits on Police Behaviour</vt:lpstr>
      <vt:lpstr>Search Warrants at Trial</vt:lpstr>
      <vt:lpstr>Arrest</vt:lpstr>
      <vt:lpstr>Know your Rights!</vt:lpstr>
      <vt:lpstr>Appearance Notice</vt:lpstr>
      <vt:lpstr>Arresting the Suspect</vt:lpstr>
      <vt:lpstr>Miranda Rights</vt:lpstr>
      <vt:lpstr>Steps in a Lawful Arrest</vt:lpstr>
      <vt:lpstr>Steps in a Lawful Arrest Cont.</vt:lpstr>
      <vt:lpstr>Resisting Arrest</vt:lpstr>
      <vt:lpstr>Warrant for Arrest</vt:lpstr>
      <vt:lpstr>Citizen’s Arrest </vt:lpstr>
      <vt:lpstr>You be the Judge</vt:lpstr>
      <vt:lpstr>Role Play</vt:lpstr>
      <vt:lpstr>Duties of Police Officers</vt:lpstr>
      <vt:lpstr>Branches of Police in Canada</vt:lpstr>
      <vt:lpstr>Principles of Canadian Police Services</vt:lpstr>
      <vt:lpstr>You be the Judge</vt:lpstr>
      <vt:lpstr>Upon Arrest</vt:lpstr>
      <vt:lpstr>Legal Rights and Search Laws</vt:lpstr>
      <vt:lpstr>Police Search - Reasonable Cause</vt:lpstr>
      <vt:lpstr>Police Search: Traffic Stop</vt:lpstr>
      <vt:lpstr>Police Search: Traffic Stop cont.</vt:lpstr>
      <vt:lpstr>You be the Judge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12</dc:title>
  <dc:creator>EMILY BABSTOCK</dc:creator>
  <cp:lastModifiedBy>Windows User</cp:lastModifiedBy>
  <cp:revision>1</cp:revision>
  <dcterms:modified xsi:type="dcterms:W3CDTF">2020-04-14T00:17:38Z</dcterms:modified>
</cp:coreProperties>
</file>