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PT Sans Narrow" panose="020B0604020202020204" charset="0"/>
      <p:regular r:id="rId36"/>
      <p:bold r:id="rId37"/>
    </p:embeddedFon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1438380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1438380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1438380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1438380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4383807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4383807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4383807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4383807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14383807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14383807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14383807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14383807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14383807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14383807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14383807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14383807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12e0df4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12e0df4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12e0df4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12e0df4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138dc4c4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138dc4c4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12e0df4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12e0df4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12e0df48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12e0df48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12e0df48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12e0df48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12e0df48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12e0df48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12e0df48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12e0df48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12e0df48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12e0df48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f1ae81f9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f1ae81f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f1ae81f9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f1ae81f9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f1ae81f9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f1ae81f9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f1ae81f9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f1ae81f9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138dc4c4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138dc4c4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f1ae81f9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f1ae81f9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f1ae81f9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f1ae81f9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f1ae81f91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f1ae81f9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f1ae81f9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f1ae81f9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38dc4c4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138dc4c4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138dc4c4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138dc4c4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138dc4c4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138dc4c4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138dc4c4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138dc4c4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138dc4c4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138dc4c4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438380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438380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LAW 12</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U2Ch6: Trial Procedures Part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Sheriff</a:t>
            </a:r>
            <a:endParaRPr/>
          </a:p>
        </p:txBody>
      </p:sp>
      <p:sp>
        <p:nvSpPr>
          <p:cNvPr id="126" name="Google Shape;126;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Crown-appointed official who acts as a part of the justice administration system.</a:t>
            </a:r>
            <a:endParaRPr dirty="0"/>
          </a:p>
          <a:p>
            <a:pPr marL="0" lvl="0" indent="0" algn="l" rtl="0">
              <a:spcBef>
                <a:spcPts val="1600"/>
              </a:spcBef>
              <a:spcAft>
                <a:spcPts val="0"/>
              </a:spcAft>
              <a:buNone/>
            </a:pPr>
            <a:r>
              <a:rPr lang="en" dirty="0"/>
              <a:t>The sheriff and their deputies carry out much of the court administration process, such as</a:t>
            </a:r>
            <a:endParaRPr dirty="0"/>
          </a:p>
          <a:p>
            <a:pPr marL="457200" lvl="0" indent="-342900" algn="l" rtl="0">
              <a:spcBef>
                <a:spcPts val="1600"/>
              </a:spcBef>
              <a:spcAft>
                <a:spcPts val="0"/>
              </a:spcAft>
              <a:buSzPts val="1800"/>
              <a:buChar char="-"/>
            </a:pPr>
            <a:r>
              <a:rPr lang="en" dirty="0"/>
              <a:t>Making sure the accused appears in court</a:t>
            </a:r>
            <a:endParaRPr dirty="0"/>
          </a:p>
          <a:p>
            <a:pPr marL="457200" lvl="0" indent="-342900" algn="l" rtl="0">
              <a:spcBef>
                <a:spcPts val="0"/>
              </a:spcBef>
              <a:spcAft>
                <a:spcPts val="0"/>
              </a:spcAft>
              <a:buSzPts val="1800"/>
              <a:buChar char="-"/>
            </a:pPr>
            <a:r>
              <a:rPr lang="en-US" dirty="0" smtClean="0"/>
              <a:t>___________________________________________</a:t>
            </a:r>
            <a:endParaRPr dirty="0"/>
          </a:p>
          <a:p>
            <a:pPr marL="457200" lvl="0" indent="-342900" algn="l" rtl="0">
              <a:spcBef>
                <a:spcPts val="0"/>
              </a:spcBef>
              <a:spcAft>
                <a:spcPts val="0"/>
              </a:spcAft>
              <a:buSzPts val="1800"/>
              <a:buChar char="-"/>
            </a:pPr>
            <a:r>
              <a:rPr lang="en" dirty="0"/>
              <a:t>Assist the judge</a:t>
            </a:r>
            <a:endParaRPr dirty="0"/>
          </a:p>
          <a:p>
            <a:pPr marL="457200" lvl="0" indent="-342900" algn="l" rtl="0">
              <a:spcBef>
                <a:spcPts val="0"/>
              </a:spcBef>
              <a:spcAft>
                <a:spcPts val="0"/>
              </a:spcAft>
              <a:buSzPts val="1800"/>
              <a:buChar char="-"/>
            </a:pPr>
            <a:r>
              <a:rPr lang="en-US" dirty="0" smtClean="0"/>
              <a:t>_________________________________________________</a:t>
            </a:r>
            <a:endParaRPr dirty="0"/>
          </a:p>
          <a:p>
            <a:pPr marL="457200" lvl="0" indent="-342900" algn="l" rtl="0">
              <a:spcBef>
                <a:spcPts val="0"/>
              </a:spcBef>
              <a:spcAft>
                <a:spcPts val="0"/>
              </a:spcAft>
              <a:buSzPts val="1800"/>
              <a:buChar char="-"/>
            </a:pPr>
            <a:r>
              <a:rPr lang="en" dirty="0"/>
              <a:t>Seizing and/or selling property to settle claims for damages</a:t>
            </a:r>
            <a:endParaRPr dirty="0"/>
          </a:p>
        </p:txBody>
      </p:sp>
      <p:pic>
        <p:nvPicPr>
          <p:cNvPr id="127" name="Google Shape;127;p22"/>
          <p:cNvPicPr preferRelativeResize="0"/>
          <p:nvPr/>
        </p:nvPicPr>
        <p:blipFill>
          <a:blip r:embed="rId3">
            <a:alphaModFix/>
          </a:blip>
          <a:stretch>
            <a:fillRect/>
          </a:stretch>
        </p:blipFill>
        <p:spPr>
          <a:xfrm>
            <a:off x="5811900" y="2776241"/>
            <a:ext cx="2140224" cy="120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Court Officials</a:t>
            </a:r>
            <a:endParaRPr/>
          </a:p>
        </p:txBody>
      </p:sp>
      <p:sp>
        <p:nvSpPr>
          <p:cNvPr id="133" name="Google Shape;133;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other officials that may appear in court:</a:t>
            </a:r>
            <a:endParaRPr dirty="0"/>
          </a:p>
          <a:p>
            <a:pPr marL="457200" lvl="0" indent="-342900" algn="l" rtl="0">
              <a:spcBef>
                <a:spcPts val="1600"/>
              </a:spcBef>
              <a:spcAft>
                <a:spcPts val="0"/>
              </a:spcAft>
              <a:buSzPts val="1800"/>
              <a:buChar char="-"/>
            </a:pPr>
            <a:r>
              <a:rPr lang="en-US" dirty="0" smtClean="0"/>
              <a:t>____________________________________________________________________</a:t>
            </a:r>
            <a:endParaRPr dirty="0"/>
          </a:p>
          <a:p>
            <a:pPr marL="457200" lvl="0" indent="-342900" algn="l" rtl="0">
              <a:spcBef>
                <a:spcPts val="0"/>
              </a:spcBef>
              <a:spcAft>
                <a:spcPts val="0"/>
              </a:spcAft>
              <a:buSzPts val="1800"/>
              <a:buChar char="-"/>
            </a:pPr>
            <a:r>
              <a:rPr lang="en" dirty="0" smtClean="0"/>
              <a:t>____________________________________________________________________</a:t>
            </a:r>
            <a:endParaRPr dirty="0"/>
          </a:p>
        </p:txBody>
      </p:sp>
      <p:pic>
        <p:nvPicPr>
          <p:cNvPr id="134" name="Google Shape;134;p23"/>
          <p:cNvPicPr preferRelativeResize="0"/>
          <p:nvPr/>
        </p:nvPicPr>
        <p:blipFill>
          <a:blip r:embed="rId3">
            <a:alphaModFix/>
          </a:blip>
          <a:stretch>
            <a:fillRect/>
          </a:stretch>
        </p:blipFill>
        <p:spPr>
          <a:xfrm>
            <a:off x="3138388" y="2984425"/>
            <a:ext cx="2619375" cy="175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Juries and Jury Selection</a:t>
            </a:r>
            <a:endParaRPr/>
          </a:p>
        </p:txBody>
      </p:sp>
      <p:sp>
        <p:nvSpPr>
          <p:cNvPr id="140" name="Google Shape;140;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jury system is not perfect, but it usually satisfies the public more so than a judge alone. </a:t>
            </a:r>
            <a:endParaRPr dirty="0"/>
          </a:p>
          <a:p>
            <a:pPr marL="0" lvl="0" indent="0" algn="l" rtl="0">
              <a:spcBef>
                <a:spcPts val="1600"/>
              </a:spcBef>
              <a:spcAft>
                <a:spcPts val="0"/>
              </a:spcAft>
              <a:buNone/>
            </a:pPr>
            <a:r>
              <a:rPr lang="en" dirty="0"/>
              <a:t>A jury allows the public to see a judgement made by their peers. </a:t>
            </a:r>
            <a:endParaRPr dirty="0"/>
          </a:p>
          <a:p>
            <a:pPr marL="0" lvl="0" indent="0" algn="l" rtl="0">
              <a:spcBef>
                <a:spcPts val="1600"/>
              </a:spcBef>
              <a:spcAft>
                <a:spcPts val="0"/>
              </a:spcAft>
              <a:buNone/>
            </a:pPr>
            <a:r>
              <a:rPr lang="en" dirty="0"/>
              <a:t>A jury can be very expensive, so they are usually only used for </a:t>
            </a:r>
            <a:r>
              <a:rPr lang="en" dirty="0" smtClean="0"/>
              <a:t>___________________________________________________________________________.</a:t>
            </a:r>
            <a:endParaRPr dirty="0"/>
          </a:p>
          <a:p>
            <a:pPr marL="0" lvl="0" indent="0" algn="l" rtl="0">
              <a:spcBef>
                <a:spcPts val="1600"/>
              </a:spcBef>
              <a:spcAft>
                <a:spcPts val="0"/>
              </a:spcAft>
              <a:buNone/>
            </a:pPr>
            <a:r>
              <a:rPr lang="en" dirty="0"/>
              <a:t>Cases that are very technical in terms of laws may be better heard by a </a:t>
            </a:r>
            <a:r>
              <a:rPr lang="en" dirty="0" smtClean="0"/>
              <a:t>______.</a:t>
            </a:r>
            <a:endParaRPr dirty="0"/>
          </a:p>
          <a:p>
            <a:pPr marL="0" lvl="0" indent="0" algn="l" rtl="0">
              <a:spcBef>
                <a:spcPts val="1600"/>
              </a:spcBef>
              <a:spcAft>
                <a:spcPts val="1600"/>
              </a:spcAft>
              <a:buNone/>
            </a:pPr>
            <a:r>
              <a:rPr lang="en" dirty="0"/>
              <a:t>Cases that involve a fact situation that a jury would find sympathetic would be best heard in front of a </a:t>
            </a:r>
            <a:r>
              <a:rPr lang="en" dirty="0" smtClean="0"/>
              <a:t>________________________</a:t>
            </a:r>
            <a:r>
              <a:rPr lang="en" dirty="0" smtClean="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Jury Selection</a:t>
            </a:r>
            <a:endParaRPr/>
          </a:p>
        </p:txBody>
      </p:sp>
      <p:sp>
        <p:nvSpPr>
          <p:cNvPr id="146" name="Google Shape;146;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Empanelling is the process of selecting </a:t>
            </a:r>
            <a:r>
              <a:rPr lang="en" dirty="0" smtClean="0"/>
              <a:t>_______________________________________.</a:t>
            </a:r>
            <a:endParaRPr dirty="0"/>
          </a:p>
          <a:p>
            <a:pPr marL="0" lvl="0" indent="0" algn="l" rtl="0">
              <a:spcBef>
                <a:spcPts val="1600"/>
              </a:spcBef>
              <a:spcAft>
                <a:spcPts val="0"/>
              </a:spcAft>
              <a:buNone/>
            </a:pPr>
            <a:r>
              <a:rPr lang="en" dirty="0"/>
              <a:t>A list of jurors is selected randomly by names of eligible voters in the area of the court. </a:t>
            </a:r>
            <a:endParaRPr dirty="0"/>
          </a:p>
          <a:p>
            <a:pPr marL="0" lvl="0" indent="0" algn="l" rtl="0">
              <a:spcBef>
                <a:spcPts val="1600"/>
              </a:spcBef>
              <a:spcAft>
                <a:spcPts val="0"/>
              </a:spcAft>
              <a:buNone/>
            </a:pPr>
            <a:r>
              <a:rPr lang="en" dirty="0"/>
              <a:t>A selection committee headed by the sheriff then randomly picks </a:t>
            </a:r>
            <a:r>
              <a:rPr lang="en" dirty="0" smtClean="0"/>
              <a:t>_____________ </a:t>
            </a:r>
            <a:r>
              <a:rPr lang="en" dirty="0"/>
              <a:t>names and this group becomes the jury panel.</a:t>
            </a:r>
            <a:endParaRPr dirty="0"/>
          </a:p>
          <a:p>
            <a:pPr marL="0" lvl="0" indent="0" algn="l" rtl="0">
              <a:spcBef>
                <a:spcPts val="1600"/>
              </a:spcBef>
              <a:spcAft>
                <a:spcPts val="0"/>
              </a:spcAft>
              <a:buNone/>
            </a:pPr>
            <a:r>
              <a:rPr lang="en" dirty="0"/>
              <a:t>The jury panel must appear before the sheriff where they decide if each person is a reasonable juror.</a:t>
            </a:r>
            <a:endParaRPr dirty="0"/>
          </a:p>
          <a:p>
            <a:pPr marL="0" lvl="0" indent="0" algn="l" rtl="0">
              <a:spcBef>
                <a:spcPts val="1600"/>
              </a:spcBef>
              <a:spcAft>
                <a:spcPts val="1600"/>
              </a:spcAft>
              <a:buNone/>
            </a:pPr>
            <a:r>
              <a:rPr lang="en" dirty="0"/>
              <a:t>If any bias or opinions about the case are evident, the person will be removed from the panel.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Jury Selection cont.</a:t>
            </a:r>
            <a:endParaRPr/>
          </a:p>
        </p:txBody>
      </p:sp>
      <p:sp>
        <p:nvSpPr>
          <p:cNvPr id="152" name="Google Shape;15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Prospective jurors must have the following qualifications:</a:t>
            </a:r>
            <a:endParaRPr dirty="0"/>
          </a:p>
          <a:p>
            <a:pPr marL="457200" lvl="0" indent="-342900" algn="l" rtl="0">
              <a:spcBef>
                <a:spcPts val="1600"/>
              </a:spcBef>
              <a:spcAft>
                <a:spcPts val="0"/>
              </a:spcAft>
              <a:buSzPts val="1800"/>
              <a:buChar char="-"/>
            </a:pPr>
            <a:r>
              <a:rPr lang="en" dirty="0"/>
              <a:t>Canadian citizen</a:t>
            </a:r>
            <a:endParaRPr dirty="0"/>
          </a:p>
          <a:p>
            <a:pPr marL="457200" lvl="0" indent="-342900" algn="l" rtl="0">
              <a:spcBef>
                <a:spcPts val="0"/>
              </a:spcBef>
              <a:spcAft>
                <a:spcPts val="0"/>
              </a:spcAft>
              <a:buSzPts val="1800"/>
              <a:buChar char="-"/>
            </a:pPr>
            <a:r>
              <a:rPr lang="en-US" dirty="0" smtClean="0"/>
              <a:t>____________________________________________</a:t>
            </a:r>
            <a:endParaRPr dirty="0"/>
          </a:p>
          <a:p>
            <a:pPr marL="457200" lvl="0" indent="-342900" algn="l" rtl="0">
              <a:spcBef>
                <a:spcPts val="0"/>
              </a:spcBef>
              <a:spcAft>
                <a:spcPts val="0"/>
              </a:spcAft>
              <a:buSzPts val="1800"/>
              <a:buChar char="-"/>
            </a:pPr>
            <a:r>
              <a:rPr lang="en" dirty="0"/>
              <a:t>Must have resided in the province or territory for at least a year</a:t>
            </a:r>
            <a:endParaRPr dirty="0"/>
          </a:p>
          <a:p>
            <a:pPr marL="457200" lvl="0" indent="-342900" algn="l" rtl="0">
              <a:spcBef>
                <a:spcPts val="0"/>
              </a:spcBef>
              <a:spcAft>
                <a:spcPts val="0"/>
              </a:spcAft>
              <a:buSzPts val="1800"/>
              <a:buChar char="-"/>
            </a:pPr>
            <a:r>
              <a:rPr lang="en-US" dirty="0" smtClean="0"/>
              <a:t>_____________________________________________________</a:t>
            </a:r>
            <a:endParaRPr dirty="0"/>
          </a:p>
          <a:p>
            <a:pPr marL="457200" lvl="0" indent="-342900" algn="l" rtl="0">
              <a:spcBef>
                <a:spcPts val="0"/>
              </a:spcBef>
              <a:spcAft>
                <a:spcPts val="0"/>
              </a:spcAft>
              <a:buSzPts val="1800"/>
              <a:buChar char="-"/>
            </a:pPr>
            <a:r>
              <a:rPr lang="en" dirty="0"/>
              <a:t>Must be mentally fit for the responsibility</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53" name="Google Shape;153;p26"/>
          <p:cNvPicPr preferRelativeResize="0"/>
          <p:nvPr/>
        </p:nvPicPr>
        <p:blipFill>
          <a:blip r:embed="rId3">
            <a:alphaModFix/>
          </a:blip>
          <a:stretch>
            <a:fillRect/>
          </a:stretch>
        </p:blipFill>
        <p:spPr>
          <a:xfrm>
            <a:off x="5996625" y="3125513"/>
            <a:ext cx="2628900"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Exempted from Jury Duty</a:t>
            </a:r>
            <a:endParaRPr/>
          </a:p>
        </p:txBody>
      </p:sp>
      <p:sp>
        <p:nvSpPr>
          <p:cNvPr id="159" name="Google Shape;159;p27"/>
          <p:cNvSpPr txBox="1">
            <a:spLocks noGrp="1"/>
          </p:cNvSpPr>
          <p:nvPr>
            <p:ph type="body" idx="1"/>
          </p:nvPr>
        </p:nvSpPr>
        <p:spPr>
          <a:xfrm>
            <a:off x="311700" y="106115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Jurors are expected to be average citizens with no particular knowledge or skill in law.</a:t>
            </a:r>
            <a:endParaRPr dirty="0"/>
          </a:p>
          <a:p>
            <a:pPr marL="0" lvl="0" indent="0" algn="l" rtl="0">
              <a:spcBef>
                <a:spcPts val="1600"/>
              </a:spcBef>
              <a:spcAft>
                <a:spcPts val="0"/>
              </a:spcAft>
              <a:buNone/>
            </a:pPr>
            <a:r>
              <a:rPr lang="en" dirty="0"/>
              <a:t>Some common people who get exempted from jury duty include:</a:t>
            </a:r>
            <a:endParaRPr dirty="0"/>
          </a:p>
          <a:p>
            <a:pPr marL="457200" lvl="0" indent="-342900" algn="l" rtl="0">
              <a:spcBef>
                <a:spcPts val="1600"/>
              </a:spcBef>
              <a:spcAft>
                <a:spcPts val="0"/>
              </a:spcAft>
              <a:buSzPts val="1800"/>
              <a:buChar char="-"/>
            </a:pPr>
            <a:r>
              <a:rPr lang="en" dirty="0"/>
              <a:t>Members of government of any level</a:t>
            </a:r>
            <a:endParaRPr dirty="0"/>
          </a:p>
          <a:p>
            <a:pPr marL="457200" lvl="0" indent="-342900" algn="l" rtl="0">
              <a:spcBef>
                <a:spcPts val="0"/>
              </a:spcBef>
              <a:spcAft>
                <a:spcPts val="0"/>
              </a:spcAft>
              <a:buSzPts val="1800"/>
              <a:buChar char="-"/>
            </a:pPr>
            <a:r>
              <a:rPr lang="en-US" dirty="0" smtClean="0"/>
              <a:t>_________________________________________________________________________</a:t>
            </a:r>
            <a:endParaRPr dirty="0"/>
          </a:p>
          <a:p>
            <a:pPr marL="457200" lvl="0" indent="-342900" algn="l" rtl="0">
              <a:spcBef>
                <a:spcPts val="0"/>
              </a:spcBef>
              <a:spcAft>
                <a:spcPts val="0"/>
              </a:spcAft>
              <a:buSzPts val="1800"/>
              <a:buChar char="-"/>
            </a:pPr>
            <a:r>
              <a:rPr lang="en" dirty="0"/>
              <a:t>Doctors, coroners, veterinarians</a:t>
            </a:r>
            <a:endParaRPr dirty="0"/>
          </a:p>
          <a:p>
            <a:pPr marL="457200" lvl="0" indent="-342900" algn="l" rtl="0">
              <a:spcBef>
                <a:spcPts val="0"/>
              </a:spcBef>
              <a:spcAft>
                <a:spcPts val="0"/>
              </a:spcAft>
              <a:buSzPts val="1800"/>
              <a:buChar char="-"/>
            </a:pPr>
            <a:r>
              <a:rPr lang="en" dirty="0"/>
              <a:t>Law enforcement officers, including prison wardens and their spouses</a:t>
            </a:r>
            <a:endParaRPr dirty="0"/>
          </a:p>
          <a:p>
            <a:pPr marL="457200" lvl="0" indent="-342900" algn="l" rtl="0">
              <a:spcBef>
                <a:spcPts val="0"/>
              </a:spcBef>
              <a:spcAft>
                <a:spcPts val="0"/>
              </a:spcAft>
              <a:buSzPts val="1800"/>
              <a:buChar char="-"/>
            </a:pPr>
            <a:r>
              <a:rPr lang="en-US" dirty="0" smtClean="0"/>
              <a:t>____________________________________________________________________________</a:t>
            </a:r>
            <a:endParaRPr dirty="0"/>
          </a:p>
          <a:p>
            <a:pPr marL="457200" lvl="0" indent="-342900" algn="l" rtl="0">
              <a:spcBef>
                <a:spcPts val="0"/>
              </a:spcBef>
              <a:spcAft>
                <a:spcPts val="0"/>
              </a:spcAft>
              <a:buSzPts val="1800"/>
              <a:buChar char="-"/>
            </a:pPr>
            <a:r>
              <a:rPr lang="en" dirty="0"/>
              <a:t>People with mental or physical disabilities</a:t>
            </a:r>
            <a:endParaRPr dirty="0"/>
          </a:p>
          <a:p>
            <a:pPr marL="457200" lvl="0" indent="-342900" algn="l" rtl="0">
              <a:spcBef>
                <a:spcPts val="0"/>
              </a:spcBef>
              <a:spcAft>
                <a:spcPts val="0"/>
              </a:spcAft>
              <a:buSzPts val="1800"/>
              <a:buChar char="-"/>
            </a:pPr>
            <a:r>
              <a:rPr lang="en-US" dirty="0" smtClean="0"/>
              <a:t>____________________________________________________________________________</a:t>
            </a:r>
            <a:endParaRPr dirty="0"/>
          </a:p>
          <a:p>
            <a:pPr marL="457200" lvl="0" indent="-342900" algn="l" rtl="0">
              <a:spcBef>
                <a:spcPts val="0"/>
              </a:spcBef>
              <a:spcAft>
                <a:spcPts val="0"/>
              </a:spcAft>
              <a:buSzPts val="1800"/>
              <a:buChar char="-"/>
            </a:pPr>
            <a:r>
              <a:rPr lang="en" dirty="0"/>
              <a:t>Anyone convicted of an indictable offense that has not been pardoned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Jury Exemption</a:t>
            </a:r>
            <a:endParaRPr/>
          </a:p>
        </p:txBody>
      </p:sp>
      <p:sp>
        <p:nvSpPr>
          <p:cNvPr id="165" name="Google Shape;165;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have been summoned to serve on a jury panel, you may be excused if:</a:t>
            </a:r>
            <a:endParaRPr dirty="0"/>
          </a:p>
          <a:p>
            <a:pPr marL="457200" lvl="0" indent="-342900" algn="l" rtl="0">
              <a:spcBef>
                <a:spcPts val="1600"/>
              </a:spcBef>
              <a:spcAft>
                <a:spcPts val="0"/>
              </a:spcAft>
              <a:buSzPts val="1800"/>
              <a:buChar char="-"/>
            </a:pPr>
            <a:r>
              <a:rPr lang="en" dirty="0"/>
              <a:t>You have a personal interest in the case</a:t>
            </a:r>
            <a:endParaRPr dirty="0"/>
          </a:p>
          <a:p>
            <a:pPr marL="457200" lvl="0" indent="-342900" algn="l" rtl="0">
              <a:spcBef>
                <a:spcPts val="0"/>
              </a:spcBef>
              <a:spcAft>
                <a:spcPts val="0"/>
              </a:spcAft>
              <a:buSzPts val="1800"/>
              <a:buChar char="-"/>
            </a:pPr>
            <a:r>
              <a:rPr lang="en-US" dirty="0" smtClean="0"/>
              <a:t>________________________________________________________________________</a:t>
            </a:r>
            <a:endParaRPr dirty="0"/>
          </a:p>
          <a:p>
            <a:pPr marL="457200" lvl="0" indent="-342900" algn="l" rtl="0">
              <a:spcBef>
                <a:spcPts val="0"/>
              </a:spcBef>
              <a:spcAft>
                <a:spcPts val="0"/>
              </a:spcAft>
              <a:buSzPts val="1800"/>
              <a:buChar char="-"/>
            </a:pPr>
            <a:r>
              <a:rPr lang="en" dirty="0"/>
              <a:t>You have a personal hardship such as a surgery or illness</a:t>
            </a:r>
            <a:endParaRPr dirty="0"/>
          </a:p>
          <a:p>
            <a:pPr marL="457200" lvl="0" indent="-342900" algn="l" rtl="0">
              <a:spcBef>
                <a:spcPts val="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 dirty="0"/>
              <a:t>You are a student writing exams during the trial period</a:t>
            </a:r>
            <a:endParaRPr dirty="0"/>
          </a:p>
          <a:p>
            <a:pPr marL="457200" lvl="0" indent="-342900" algn="l" rtl="0">
              <a:spcBef>
                <a:spcPts val="0"/>
              </a:spcBef>
              <a:spcAft>
                <a:spcPts val="0"/>
              </a:spcAft>
              <a:buSzPts val="1800"/>
              <a:buChar char="-"/>
            </a:pPr>
            <a:r>
              <a:rPr lang="en" dirty="0" smtClean="0"/>
              <a:t>____________________________________________________________________________</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 of the Jury List</a:t>
            </a:r>
            <a:endParaRPr/>
          </a:p>
        </p:txBody>
      </p:sp>
      <p:sp>
        <p:nvSpPr>
          <p:cNvPr id="171" name="Google Shape;171;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Either side can challenge the validity of the jury list, but this is rarely done. </a:t>
            </a:r>
            <a:endParaRPr dirty="0"/>
          </a:p>
          <a:p>
            <a:pPr marL="0" lvl="0" indent="0" algn="l" rtl="0">
              <a:spcBef>
                <a:spcPts val="1600"/>
              </a:spcBef>
              <a:spcAft>
                <a:spcPts val="0"/>
              </a:spcAft>
              <a:buNone/>
            </a:pPr>
            <a:r>
              <a:rPr lang="en" dirty="0"/>
              <a:t>The jury list may be challenged if:</a:t>
            </a:r>
            <a:endParaRPr dirty="0"/>
          </a:p>
          <a:p>
            <a:pPr marL="457200" lvl="0" indent="-342900" algn="l" rtl="0">
              <a:spcBef>
                <a:spcPts val="160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__________________________________________________________________________.</a:t>
            </a:r>
            <a:endParaRPr dirty="0"/>
          </a:p>
          <a:p>
            <a:pPr marL="0" lvl="0" indent="0" algn="l" rtl="0">
              <a:spcBef>
                <a:spcPts val="1600"/>
              </a:spcBef>
              <a:spcAft>
                <a:spcPts val="0"/>
              </a:spcAft>
              <a:buNone/>
            </a:pPr>
            <a:r>
              <a:rPr lang="en" dirty="0"/>
              <a:t>A lawyer may also question jurors on their racial beliefs.</a:t>
            </a:r>
            <a:endParaRPr dirty="0"/>
          </a:p>
          <a:p>
            <a:pPr marL="0" lvl="0" indent="0" algn="l" rtl="0">
              <a:spcBef>
                <a:spcPts val="1600"/>
              </a:spcBef>
              <a:spcAft>
                <a:spcPts val="0"/>
              </a:spcAft>
              <a:buNone/>
            </a:pPr>
            <a:r>
              <a:rPr lang="en" dirty="0"/>
              <a:t>If a juror is challenged, two other jurors will be appointed to decide if the juror in question is fit to serve on the trial.</a:t>
            </a:r>
            <a:endParaRPr dirty="0"/>
          </a:p>
          <a:p>
            <a:pPr marL="457200" lvl="0" indent="0" algn="l" rtl="0">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be the Judge</a:t>
            </a:r>
            <a:endParaRPr/>
          </a:p>
        </p:txBody>
      </p:sp>
      <p:sp>
        <p:nvSpPr>
          <p:cNvPr id="177" name="Google Shape;177;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dirty="0"/>
              <a:t>P. 191</a:t>
            </a:r>
            <a:endParaRPr dirty="0"/>
          </a:p>
        </p:txBody>
      </p:sp>
      <p:sp>
        <p:nvSpPr>
          <p:cNvPr id="178" name="Google Shape;178;p30"/>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and discuss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Peremptory Challenge</a:t>
            </a:r>
            <a:endParaRPr/>
          </a:p>
        </p:txBody>
      </p:sp>
      <p:sp>
        <p:nvSpPr>
          <p:cNvPr id="184" name="Google Shape;184;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formal challenge to a potential juror for no specific reason.</a:t>
            </a:r>
            <a:endParaRPr dirty="0"/>
          </a:p>
          <a:p>
            <a:pPr marL="0" lvl="0" indent="0" algn="l" rtl="0">
              <a:spcBef>
                <a:spcPts val="1600"/>
              </a:spcBef>
              <a:spcAft>
                <a:spcPts val="0"/>
              </a:spcAft>
              <a:buNone/>
            </a:pPr>
            <a:r>
              <a:rPr lang="en" dirty="0"/>
              <a:t>Each side is allowed a set number of peremptory challenges based on the charge:</a:t>
            </a:r>
            <a:endParaRPr dirty="0"/>
          </a:p>
          <a:p>
            <a:pPr marL="457200" lvl="0" indent="-342900" algn="l" rtl="0">
              <a:spcBef>
                <a:spcPts val="1600"/>
              </a:spcBef>
              <a:spcAft>
                <a:spcPts val="0"/>
              </a:spcAft>
              <a:buSzPts val="1800"/>
              <a:buChar char="-"/>
            </a:pPr>
            <a:r>
              <a:rPr lang="en" dirty="0"/>
              <a:t>Very serious charge, such as first degree murder - </a:t>
            </a:r>
            <a:r>
              <a:rPr lang="en-US" dirty="0" smtClean="0"/>
              <a:t>_____________________</a:t>
            </a:r>
            <a:endParaRPr dirty="0"/>
          </a:p>
          <a:p>
            <a:pPr marL="457200" lvl="0" indent="-342900" algn="l" rtl="0">
              <a:spcBef>
                <a:spcPts val="0"/>
              </a:spcBef>
              <a:spcAft>
                <a:spcPts val="0"/>
              </a:spcAft>
              <a:buSzPts val="1800"/>
              <a:buChar char="-"/>
            </a:pPr>
            <a:r>
              <a:rPr lang="en" dirty="0"/>
              <a:t>A charge where the penalty is five years or more - </a:t>
            </a:r>
            <a:r>
              <a:rPr lang="en" dirty="0" smtClean="0"/>
              <a:t>______________________</a:t>
            </a:r>
            <a:endParaRPr dirty="0"/>
          </a:p>
          <a:p>
            <a:pPr marL="457200" lvl="0" indent="-342900" algn="l" rtl="0">
              <a:spcBef>
                <a:spcPts val="0"/>
              </a:spcBef>
              <a:spcAft>
                <a:spcPts val="0"/>
              </a:spcAft>
              <a:buSzPts val="1800"/>
              <a:buChar char="-"/>
            </a:pPr>
            <a:r>
              <a:rPr lang="en" dirty="0"/>
              <a:t>A charge where the penalty is five years or less - </a:t>
            </a:r>
            <a:r>
              <a:rPr lang="en-US" dirty="0" smtClean="0"/>
              <a:t>________________________</a:t>
            </a:r>
            <a:endParaRPr dirty="0"/>
          </a:p>
          <a:p>
            <a:pPr marL="0" lvl="0" indent="0" algn="l" rtl="0">
              <a:spcBef>
                <a:spcPts val="1600"/>
              </a:spcBef>
              <a:spcAft>
                <a:spcPts val="1600"/>
              </a:spcAft>
              <a:buNone/>
            </a:pPr>
            <a:r>
              <a:rPr lang="en" dirty="0"/>
              <a:t>If not enough jurors remain after the challenges, a prospective juror may be summoned off the streets by a sheriff.</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Terms</a:t>
            </a:r>
            <a:endParaRPr/>
          </a:p>
        </p:txBody>
      </p:sp>
      <p:sp>
        <p:nvSpPr>
          <p:cNvPr id="73" name="Google Shape;73;p14"/>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Adversarial system</a:t>
            </a:r>
            <a:endParaRPr/>
          </a:p>
          <a:p>
            <a:pPr marL="457200" lvl="0" indent="-317500" algn="l" rtl="0">
              <a:spcBef>
                <a:spcPts val="0"/>
              </a:spcBef>
              <a:spcAft>
                <a:spcPts val="0"/>
              </a:spcAft>
              <a:buSzPts val="1400"/>
              <a:buChar char="-"/>
            </a:pPr>
            <a:r>
              <a:rPr lang="en"/>
              <a:t>Challenge for cause</a:t>
            </a:r>
            <a:endParaRPr/>
          </a:p>
          <a:p>
            <a:pPr marL="457200" lvl="0" indent="-317500" algn="l" rtl="0">
              <a:spcBef>
                <a:spcPts val="0"/>
              </a:spcBef>
              <a:spcAft>
                <a:spcPts val="0"/>
              </a:spcAft>
              <a:buSzPts val="1400"/>
              <a:buChar char="-"/>
            </a:pPr>
            <a:r>
              <a:rPr lang="en"/>
              <a:t>Circumstantial evidence</a:t>
            </a:r>
            <a:endParaRPr/>
          </a:p>
          <a:p>
            <a:pPr marL="457200" lvl="0" indent="-317500" algn="l" rtl="0">
              <a:spcBef>
                <a:spcPts val="0"/>
              </a:spcBef>
              <a:spcAft>
                <a:spcPts val="0"/>
              </a:spcAft>
              <a:buSzPts val="1400"/>
              <a:buChar char="-"/>
            </a:pPr>
            <a:r>
              <a:rPr lang="en"/>
              <a:t>Credibility</a:t>
            </a:r>
            <a:endParaRPr/>
          </a:p>
          <a:p>
            <a:pPr marL="457200" lvl="0" indent="-317500" algn="l" rtl="0">
              <a:spcBef>
                <a:spcPts val="0"/>
              </a:spcBef>
              <a:spcAft>
                <a:spcPts val="0"/>
              </a:spcAft>
              <a:buSzPts val="1400"/>
              <a:buChar char="-"/>
            </a:pPr>
            <a:r>
              <a:rPr lang="en"/>
              <a:t>Crown attorney</a:t>
            </a:r>
            <a:endParaRPr/>
          </a:p>
          <a:p>
            <a:pPr marL="457200" lvl="0" indent="-317500" algn="l" rtl="0">
              <a:spcBef>
                <a:spcPts val="0"/>
              </a:spcBef>
              <a:spcAft>
                <a:spcPts val="0"/>
              </a:spcAft>
              <a:buSzPts val="1400"/>
              <a:buChar char="-"/>
            </a:pPr>
            <a:r>
              <a:rPr lang="en"/>
              <a:t>Defense counsel</a:t>
            </a:r>
            <a:endParaRPr/>
          </a:p>
          <a:p>
            <a:pPr marL="457200" lvl="0" indent="-317500" algn="l" rtl="0">
              <a:spcBef>
                <a:spcPts val="0"/>
              </a:spcBef>
              <a:spcAft>
                <a:spcPts val="0"/>
              </a:spcAft>
              <a:buSzPts val="1400"/>
              <a:buChar char="-"/>
            </a:pPr>
            <a:r>
              <a:rPr lang="en"/>
              <a:t>Direct evidence</a:t>
            </a:r>
            <a:endParaRPr/>
          </a:p>
        </p:txBody>
      </p:sp>
      <p:sp>
        <p:nvSpPr>
          <p:cNvPr id="74" name="Google Shape;74;p14"/>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Hung jury</a:t>
            </a:r>
            <a:endParaRPr/>
          </a:p>
          <a:p>
            <a:pPr marL="457200" lvl="0" indent="-317500" algn="l" rtl="0">
              <a:spcBef>
                <a:spcPts val="0"/>
              </a:spcBef>
              <a:spcAft>
                <a:spcPts val="0"/>
              </a:spcAft>
              <a:buSzPts val="1400"/>
              <a:buChar char="-"/>
            </a:pPr>
            <a:r>
              <a:rPr lang="en"/>
              <a:t>Jury panel</a:t>
            </a:r>
            <a:endParaRPr/>
          </a:p>
          <a:p>
            <a:pPr marL="457200" lvl="0" indent="-317500" algn="l" rtl="0">
              <a:spcBef>
                <a:spcPts val="0"/>
              </a:spcBef>
              <a:spcAft>
                <a:spcPts val="0"/>
              </a:spcAft>
              <a:buSzPts val="1400"/>
              <a:buChar char="-"/>
            </a:pPr>
            <a:r>
              <a:rPr lang="en"/>
              <a:t>Oath</a:t>
            </a:r>
            <a:endParaRPr/>
          </a:p>
          <a:p>
            <a:pPr marL="457200" lvl="0" indent="-317500" algn="l" rtl="0">
              <a:spcBef>
                <a:spcPts val="0"/>
              </a:spcBef>
              <a:spcAft>
                <a:spcPts val="0"/>
              </a:spcAft>
              <a:buSzPts val="1400"/>
              <a:buChar char="-"/>
            </a:pPr>
            <a:r>
              <a:rPr lang="en"/>
              <a:t>Peremptory challenges</a:t>
            </a:r>
            <a:endParaRPr/>
          </a:p>
          <a:p>
            <a:pPr marL="457200" lvl="0" indent="-317500" algn="l" rtl="0">
              <a:spcBef>
                <a:spcPts val="0"/>
              </a:spcBef>
              <a:spcAft>
                <a:spcPts val="0"/>
              </a:spcAft>
              <a:buSzPts val="1400"/>
              <a:buChar char="-"/>
            </a:pPr>
            <a:r>
              <a:rPr lang="en"/>
              <a:t>Perjury</a:t>
            </a:r>
            <a:endParaRPr/>
          </a:p>
          <a:p>
            <a:pPr marL="457200" lvl="0" indent="-317500" algn="l" rtl="0">
              <a:spcBef>
                <a:spcPts val="0"/>
              </a:spcBef>
              <a:spcAft>
                <a:spcPts val="0"/>
              </a:spcAft>
              <a:buSzPts val="1400"/>
              <a:buChar char="-"/>
            </a:pPr>
            <a:r>
              <a:rPr lang="en"/>
              <a:t>Sequester</a:t>
            </a:r>
            <a:endParaRPr/>
          </a:p>
          <a:p>
            <a:pPr marL="457200" lvl="0" indent="-317500" algn="l" rtl="0">
              <a:spcBef>
                <a:spcPts val="0"/>
              </a:spcBef>
              <a:spcAft>
                <a:spcPts val="0"/>
              </a:spcAft>
              <a:buSzPts val="1400"/>
              <a:buChar char="-"/>
            </a:pPr>
            <a:r>
              <a:rPr lang="en"/>
              <a:t>Voir dire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Offenses Allowing Trial by Jury</a:t>
            </a:r>
            <a:endParaRPr/>
          </a:p>
        </p:txBody>
      </p:sp>
      <p:sp>
        <p:nvSpPr>
          <p:cNvPr id="190" name="Google Shape;190;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Murder</a:t>
            </a:r>
            <a:endParaRPr dirty="0"/>
          </a:p>
          <a:p>
            <a:pPr marL="457200" lvl="0" indent="-342900" algn="l" rtl="0">
              <a:spcBef>
                <a:spcPts val="0"/>
              </a:spcBef>
              <a:spcAft>
                <a:spcPts val="0"/>
              </a:spcAft>
              <a:buSzPts val="1800"/>
              <a:buChar char="-"/>
            </a:pPr>
            <a:r>
              <a:rPr lang="en-US" dirty="0" smtClean="0"/>
              <a:t>____________________________</a:t>
            </a:r>
            <a:endParaRPr dirty="0"/>
          </a:p>
          <a:p>
            <a:pPr marL="457200" lvl="0" indent="-342900" algn="l" rtl="0">
              <a:spcBef>
                <a:spcPts val="0"/>
              </a:spcBef>
              <a:spcAft>
                <a:spcPts val="0"/>
              </a:spcAft>
              <a:buSzPts val="1800"/>
              <a:buChar char="-"/>
            </a:pPr>
            <a:r>
              <a:rPr lang="en" dirty="0"/>
              <a:t>Alarming Her Majesty</a:t>
            </a:r>
            <a:endParaRPr dirty="0"/>
          </a:p>
          <a:p>
            <a:pPr marL="457200" lvl="0" indent="-342900" algn="l" rtl="0">
              <a:spcBef>
                <a:spcPts val="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 dirty="0"/>
              <a:t>Bribery by the holder of a judicial office</a:t>
            </a:r>
            <a:endParaRPr dirty="0"/>
          </a:p>
          <a:p>
            <a:pPr marL="457200" lvl="0" indent="-342900" algn="l" rtl="0">
              <a:spcBef>
                <a:spcPts val="0"/>
              </a:spcBef>
              <a:spcAft>
                <a:spcPts val="0"/>
              </a:spcAft>
              <a:buSzPts val="1800"/>
              <a:buChar char="-"/>
            </a:pPr>
            <a:r>
              <a:rPr lang="en-US" dirty="0" smtClean="0"/>
              <a:t>___________________________________________________________________________</a:t>
            </a:r>
            <a:endParaRPr dirty="0"/>
          </a:p>
          <a:p>
            <a:pPr marL="457200" lvl="0" indent="-342900" algn="l" rtl="0">
              <a:spcBef>
                <a:spcPts val="0"/>
              </a:spcBef>
              <a:spcAft>
                <a:spcPts val="0"/>
              </a:spcAft>
              <a:buSzPts val="1800"/>
              <a:buChar char="-"/>
            </a:pPr>
            <a:r>
              <a:rPr lang="en" dirty="0"/>
              <a:t>Piracy or piratical acts</a:t>
            </a:r>
            <a:endParaRPr dirty="0"/>
          </a:p>
          <a:p>
            <a:pPr marL="457200" lvl="0" indent="-342900" algn="l" rtl="0">
              <a:spcBef>
                <a:spcPts val="0"/>
              </a:spcBef>
              <a:spcAft>
                <a:spcPts val="0"/>
              </a:spcAft>
              <a:buSzPts val="1800"/>
              <a:buChar char="-"/>
            </a:pPr>
            <a:r>
              <a:rPr lang="en-US" dirty="0" smtClean="0"/>
              <a:t>________________________________________________________________________</a:t>
            </a:r>
            <a:endParaRPr dirty="0"/>
          </a:p>
          <a:p>
            <a:pPr marL="457200" lvl="0" indent="-342900" algn="l" rtl="0">
              <a:spcBef>
                <a:spcPts val="0"/>
              </a:spcBef>
              <a:spcAft>
                <a:spcPts val="0"/>
              </a:spcAft>
              <a:buSzPts val="1800"/>
              <a:buChar char="-"/>
            </a:pPr>
            <a:r>
              <a:rPr lang="en" dirty="0"/>
              <a:t>Attempting or conspiring to commit any of the above offenses</a:t>
            </a:r>
            <a:endParaRPr dirty="0"/>
          </a:p>
          <a:p>
            <a:pPr marL="457200" lvl="0" indent="-342900" algn="l" rtl="0">
              <a:spcBef>
                <a:spcPts val="0"/>
              </a:spcBef>
              <a:spcAft>
                <a:spcPts val="0"/>
              </a:spcAft>
              <a:buSzPts val="1800"/>
              <a:buChar char="-"/>
            </a:pPr>
            <a:r>
              <a:rPr lang="en-US" dirty="0" smtClean="0"/>
              <a:t>___________________________________________________________________________</a:t>
            </a:r>
            <a:endParaRPr dirty="0"/>
          </a:p>
          <a:p>
            <a:pPr marL="0" lvl="0" indent="0" algn="l" rtl="0">
              <a:spcBef>
                <a:spcPts val="1600"/>
              </a:spcBef>
              <a:spcAft>
                <a:spcPts val="1600"/>
              </a:spcAft>
              <a:buNone/>
            </a:pPr>
            <a:r>
              <a:rPr lang="en" dirty="0"/>
              <a:t>Do some of these seem outdated?  Why are they still in the criminal code?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be the Judge</a:t>
            </a:r>
            <a:endParaRPr/>
          </a:p>
        </p:txBody>
      </p:sp>
      <p:sp>
        <p:nvSpPr>
          <p:cNvPr id="196" name="Google Shape;196;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P. 192</a:t>
            </a:r>
            <a:endParaRPr/>
          </a:p>
        </p:txBody>
      </p:sp>
      <p:sp>
        <p:nvSpPr>
          <p:cNvPr id="197" name="Google Shape;197;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and discuss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Jury Duty</a:t>
            </a:r>
            <a:endParaRPr/>
          </a:p>
        </p:txBody>
      </p:sp>
      <p:sp>
        <p:nvSpPr>
          <p:cNvPr id="203" name="Google Shape;203;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being selected, each juror is sworn in and then sits in the jury box.</a:t>
            </a:r>
            <a:endParaRPr dirty="0"/>
          </a:p>
          <a:p>
            <a:pPr marL="0" lvl="0" indent="0" algn="l" rtl="0">
              <a:spcBef>
                <a:spcPts val="1600"/>
              </a:spcBef>
              <a:spcAft>
                <a:spcPts val="0"/>
              </a:spcAft>
              <a:buNone/>
            </a:pPr>
            <a:r>
              <a:rPr lang="en" dirty="0"/>
              <a:t>The judge will then inform the jurors of their duties.</a:t>
            </a:r>
            <a:endParaRPr dirty="0"/>
          </a:p>
          <a:p>
            <a:pPr marL="0" lvl="0" indent="0" algn="l" rtl="0">
              <a:spcBef>
                <a:spcPts val="1600"/>
              </a:spcBef>
              <a:spcAft>
                <a:spcPts val="0"/>
              </a:spcAft>
              <a:buNone/>
            </a:pPr>
            <a:r>
              <a:rPr lang="en" dirty="0"/>
              <a:t>The jurors may take notes if they wish.</a:t>
            </a:r>
            <a:endParaRPr dirty="0"/>
          </a:p>
          <a:p>
            <a:pPr marL="0" lvl="0" indent="0" algn="l" rtl="0">
              <a:spcBef>
                <a:spcPts val="1600"/>
              </a:spcBef>
              <a:spcAft>
                <a:spcPts val="0"/>
              </a:spcAft>
              <a:buNone/>
            </a:pPr>
            <a:r>
              <a:rPr lang="en" dirty="0"/>
              <a:t>The jurors may not:</a:t>
            </a:r>
            <a:endParaRPr dirty="0"/>
          </a:p>
          <a:p>
            <a:pPr marL="457200" lvl="0" indent="-342900" algn="l" rtl="0">
              <a:spcBef>
                <a:spcPts val="1600"/>
              </a:spcBef>
              <a:spcAft>
                <a:spcPts val="0"/>
              </a:spcAft>
              <a:buSzPts val="1800"/>
              <a:buChar char="-"/>
            </a:pPr>
            <a:r>
              <a:rPr lang="en-US" dirty="0" smtClean="0"/>
              <a:t>____________________________________________________________________________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____________________________________________________________________________</a:t>
            </a:r>
            <a:endParaRPr dirty="0"/>
          </a:p>
          <a:p>
            <a:pPr marL="457200" lvl="0" indent="-342900" algn="l" rtl="0">
              <a:spcBef>
                <a:spcPts val="0"/>
              </a:spcBef>
              <a:spcAft>
                <a:spcPts val="0"/>
              </a:spcAft>
              <a:buSzPts val="1800"/>
              <a:buChar char="-"/>
            </a:pPr>
            <a:r>
              <a:rPr lang="en" dirty="0"/>
              <a:t>Disclose any information from jury discussions that is not revealed in open court even after the conclusion of the trial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Juror’s Oath</a:t>
            </a:r>
            <a:endParaRPr/>
          </a:p>
        </p:txBody>
      </p:sp>
      <p:sp>
        <p:nvSpPr>
          <p:cNvPr id="209" name="Google Shape;209;p35"/>
          <p:cNvSpPr txBox="1">
            <a:spLocks noGrp="1"/>
          </p:cNvSpPr>
          <p:nvPr>
            <p:ph type="body" idx="4294967295"/>
          </p:nvPr>
        </p:nvSpPr>
        <p:spPr>
          <a:xfrm>
            <a:off x="311700" y="265445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 swear to well and truly try and true deliverance make between our sovereign lady and the Queen and the accused at the bar, whom I have in charge, and a true verdict give, according to the evidence, so help me God.”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Juror’s Pay</a:t>
            </a:r>
            <a:endParaRPr/>
          </a:p>
        </p:txBody>
      </p:sp>
      <p:sp>
        <p:nvSpPr>
          <p:cNvPr id="215" name="Google Shape;215;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Serving Jury Duty is part of one’s civic duty, and as such, a juror may not be paid.</a:t>
            </a:r>
            <a:endParaRPr dirty="0"/>
          </a:p>
          <a:p>
            <a:pPr marL="0" lvl="0" indent="0" algn="l" rtl="0">
              <a:spcBef>
                <a:spcPts val="1600"/>
              </a:spcBef>
              <a:spcAft>
                <a:spcPts val="0"/>
              </a:spcAft>
              <a:buNone/>
            </a:pPr>
            <a:r>
              <a:rPr lang="en" dirty="0"/>
              <a:t>Jurors are entitled to token payment for their services if the trial is lengthy.</a:t>
            </a:r>
            <a:endParaRPr dirty="0"/>
          </a:p>
          <a:p>
            <a:pPr marL="0" lvl="0" indent="0" algn="l" rtl="0">
              <a:spcBef>
                <a:spcPts val="1600"/>
              </a:spcBef>
              <a:spcAft>
                <a:spcPts val="0"/>
              </a:spcAft>
              <a:buNone/>
            </a:pPr>
            <a:r>
              <a:rPr lang="en" dirty="0"/>
              <a:t>Pay varies from province to province.</a:t>
            </a:r>
            <a:endParaRPr dirty="0"/>
          </a:p>
          <a:p>
            <a:pPr marL="0" lvl="0" indent="0" algn="l" rtl="0">
              <a:spcBef>
                <a:spcPts val="1600"/>
              </a:spcBef>
              <a:spcAft>
                <a:spcPts val="0"/>
              </a:spcAft>
              <a:buNone/>
            </a:pPr>
            <a:r>
              <a:rPr lang="en" dirty="0"/>
              <a:t>As of 2008 in Ontario, jurors get $40 per day increasing to $100 per day if the juror is required to serve for 50 days or more.</a:t>
            </a:r>
            <a:endParaRPr dirty="0"/>
          </a:p>
          <a:p>
            <a:pPr marL="0" lvl="0" indent="0" algn="l" rtl="0">
              <a:spcBef>
                <a:spcPts val="1600"/>
              </a:spcBef>
              <a:spcAft>
                <a:spcPts val="1600"/>
              </a:spcAft>
              <a:buNone/>
            </a:pPr>
            <a:r>
              <a:rPr lang="en" dirty="0"/>
              <a:t>Travel expenses are granted to people travelling more than 40 kms to court.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Arraignment</a:t>
            </a:r>
            <a:endParaRPr/>
          </a:p>
        </p:txBody>
      </p:sp>
      <p:sp>
        <p:nvSpPr>
          <p:cNvPr id="221" name="Google Shape;221;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step in a trial is the </a:t>
            </a:r>
            <a:r>
              <a:rPr lang="en" dirty="0" smtClean="0"/>
              <a:t>_____________________. </a:t>
            </a:r>
            <a:endParaRPr dirty="0"/>
          </a:p>
          <a:p>
            <a:pPr marL="0" lvl="0" indent="0" algn="l" rtl="0">
              <a:spcBef>
                <a:spcPts val="1600"/>
              </a:spcBef>
              <a:spcAft>
                <a:spcPts val="0"/>
              </a:spcAft>
              <a:buNone/>
            </a:pPr>
            <a:r>
              <a:rPr lang="en" dirty="0"/>
              <a:t>This is when the charge is read by the court clerk.</a:t>
            </a:r>
            <a:endParaRPr dirty="0"/>
          </a:p>
          <a:p>
            <a:pPr marL="0" lvl="0" indent="0" algn="l" rtl="0">
              <a:spcBef>
                <a:spcPts val="1600"/>
              </a:spcBef>
              <a:spcAft>
                <a:spcPts val="0"/>
              </a:spcAft>
              <a:buNone/>
            </a:pPr>
            <a:r>
              <a:rPr lang="en" dirty="0"/>
              <a:t>The arraignment must include a formal document that states the charges being laid against the accused, called an indictment. If this is not present, an an acquittal may result.</a:t>
            </a:r>
            <a:endParaRPr dirty="0"/>
          </a:p>
          <a:p>
            <a:pPr marL="0" lvl="0" indent="0" algn="l" rtl="0">
              <a:spcBef>
                <a:spcPts val="1600"/>
              </a:spcBef>
              <a:spcAft>
                <a:spcPts val="0"/>
              </a:spcAft>
              <a:buNone/>
            </a:pPr>
            <a:r>
              <a:rPr lang="en" dirty="0"/>
              <a:t>The accused then enters a plea of </a:t>
            </a:r>
            <a:r>
              <a:rPr lang="en-US" dirty="0" smtClean="0"/>
              <a:t>____________________________________.</a:t>
            </a:r>
            <a:endParaRPr dirty="0"/>
          </a:p>
          <a:p>
            <a:pPr marL="0" lvl="0" indent="0" algn="l" rtl="0">
              <a:spcBef>
                <a:spcPts val="1600"/>
              </a:spcBef>
              <a:spcAft>
                <a:spcPts val="0"/>
              </a:spcAft>
              <a:buNone/>
            </a:pPr>
            <a:r>
              <a:rPr lang="en" dirty="0"/>
              <a:t>If the accused refuses to plea, a not-guilty plea will be entered on their behalf.</a:t>
            </a:r>
            <a:endParaRPr dirty="0"/>
          </a:p>
          <a:p>
            <a:pPr marL="0" lvl="0" indent="0" algn="l" rtl="0">
              <a:spcBef>
                <a:spcPts val="1600"/>
              </a:spcBef>
              <a:spcAft>
                <a:spcPts val="1600"/>
              </a:spcAft>
              <a:buNone/>
            </a:pPr>
            <a:r>
              <a:rPr lang="en" dirty="0"/>
              <a:t> </a:t>
            </a:r>
            <a:endParaRPr dirty="0"/>
          </a:p>
        </p:txBody>
      </p:sp>
      <p:pic>
        <p:nvPicPr>
          <p:cNvPr id="222" name="Google Shape;222;p37"/>
          <p:cNvPicPr preferRelativeResize="0"/>
          <p:nvPr/>
        </p:nvPicPr>
        <p:blipFill>
          <a:blip r:embed="rId3">
            <a:alphaModFix/>
          </a:blip>
          <a:stretch>
            <a:fillRect/>
          </a:stretch>
        </p:blipFill>
        <p:spPr>
          <a:xfrm>
            <a:off x="5660950" y="297450"/>
            <a:ext cx="3077025" cy="2055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Evidence</a:t>
            </a:r>
            <a:endParaRPr/>
          </a:p>
        </p:txBody>
      </p:sp>
      <p:sp>
        <p:nvSpPr>
          <p:cNvPr id="228" name="Google Shape;228;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According to section 11(d) of the Chater, a person is innocent until proven guilty.</a:t>
            </a:r>
            <a:endParaRPr dirty="0"/>
          </a:p>
          <a:p>
            <a:pPr marL="0" lvl="0" indent="0" algn="l" rtl="0">
              <a:spcBef>
                <a:spcPts val="1600"/>
              </a:spcBef>
              <a:spcAft>
                <a:spcPts val="0"/>
              </a:spcAft>
              <a:buNone/>
            </a:pPr>
            <a:r>
              <a:rPr lang="en" dirty="0"/>
              <a:t>It is the Crown’s responsibility to disprove this and </a:t>
            </a:r>
            <a:r>
              <a:rPr lang="en" dirty="0" smtClean="0"/>
              <a:t>to__________________________</a:t>
            </a:r>
            <a:endParaRPr dirty="0"/>
          </a:p>
          <a:p>
            <a:pPr marL="0" lvl="0" indent="0" algn="l" rtl="0">
              <a:spcBef>
                <a:spcPts val="1600"/>
              </a:spcBef>
              <a:spcAft>
                <a:spcPts val="1600"/>
              </a:spcAft>
              <a:buNone/>
            </a:pPr>
            <a:r>
              <a:rPr lang="en-US" dirty="0" smtClean="0"/>
              <a:t>_______________________.</a:t>
            </a:r>
            <a:endParaRPr dirty="0"/>
          </a:p>
        </p:txBody>
      </p:sp>
      <p:pic>
        <p:nvPicPr>
          <p:cNvPr id="229" name="Google Shape;229;p38"/>
          <p:cNvPicPr preferRelativeResize="0"/>
          <p:nvPr/>
        </p:nvPicPr>
        <p:blipFill>
          <a:blip r:embed="rId3">
            <a:alphaModFix/>
          </a:blip>
          <a:stretch>
            <a:fillRect/>
          </a:stretch>
        </p:blipFill>
        <p:spPr>
          <a:xfrm>
            <a:off x="3098475" y="2496625"/>
            <a:ext cx="3272250" cy="2460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 Opening Statement</a:t>
            </a:r>
            <a:endParaRPr/>
          </a:p>
        </p:txBody>
      </p:sp>
      <p:sp>
        <p:nvSpPr>
          <p:cNvPr id="235" name="Google Shape;235;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Crown first provides an opening statement that summarizes the case against the accused.</a:t>
            </a:r>
            <a:endParaRPr dirty="0"/>
          </a:p>
          <a:p>
            <a:pPr marL="0" lvl="0" indent="0" algn="l" rtl="0">
              <a:spcBef>
                <a:spcPts val="1600"/>
              </a:spcBef>
              <a:spcAft>
                <a:spcPts val="0"/>
              </a:spcAft>
              <a:buNone/>
            </a:pPr>
            <a:r>
              <a:rPr lang="en" dirty="0"/>
              <a:t>The Crown may use exhibits such as:</a:t>
            </a:r>
            <a:endParaRPr dirty="0"/>
          </a:p>
          <a:p>
            <a:pPr marL="457200" lvl="0" indent="-342900" algn="l" rtl="0">
              <a:spcBef>
                <a:spcPts val="1600"/>
              </a:spcBef>
              <a:spcAft>
                <a:spcPts val="0"/>
              </a:spcAft>
              <a:buSzPts val="1800"/>
              <a:buChar char="-"/>
            </a:pPr>
            <a:r>
              <a:rPr lang="en-US" dirty="0" smtClean="0"/>
              <a:t>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a:t>
            </a:r>
            <a:endParaRPr dirty="0"/>
          </a:p>
          <a:p>
            <a:pPr marL="0" lvl="0" indent="0" algn="l" rtl="0">
              <a:spcBef>
                <a:spcPts val="1600"/>
              </a:spcBef>
              <a:spcAft>
                <a:spcPts val="1600"/>
              </a:spcAft>
              <a:buNone/>
            </a:pPr>
            <a:r>
              <a:rPr lang="en" dirty="0"/>
              <a:t>The Crown must ensure that all exhibits presented are reliable, relevant and fair, or the exhibits may be deemed inadmissible by the judge. </a:t>
            </a:r>
            <a:endParaRPr dirty="0"/>
          </a:p>
        </p:txBody>
      </p:sp>
      <p:pic>
        <p:nvPicPr>
          <p:cNvPr id="236" name="Google Shape;236;p39"/>
          <p:cNvPicPr preferRelativeResize="0"/>
          <p:nvPr/>
        </p:nvPicPr>
        <p:blipFill>
          <a:blip r:embed="rId3">
            <a:alphaModFix/>
          </a:blip>
          <a:stretch>
            <a:fillRect/>
          </a:stretch>
        </p:blipFill>
        <p:spPr>
          <a:xfrm>
            <a:off x="6457276" y="1640413"/>
            <a:ext cx="1240824" cy="18626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 Direct Evidence</a:t>
            </a:r>
            <a:endParaRPr/>
          </a:p>
        </p:txBody>
      </p:sp>
      <p:sp>
        <p:nvSpPr>
          <p:cNvPr id="242" name="Google Shape;242;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Direct evidence is usually testimony from a witness who saw the offense happen. </a:t>
            </a:r>
            <a:endParaRPr dirty="0"/>
          </a:p>
          <a:p>
            <a:pPr marL="0" lvl="0" indent="0" algn="l" rtl="0">
              <a:spcBef>
                <a:spcPts val="1600"/>
              </a:spcBef>
              <a:spcAft>
                <a:spcPts val="0"/>
              </a:spcAft>
              <a:buNone/>
            </a:pPr>
            <a:r>
              <a:rPr lang="en" dirty="0"/>
              <a:t>Of course, in some cases, there may be no witnesses present.</a:t>
            </a:r>
            <a:endParaRPr dirty="0"/>
          </a:p>
          <a:p>
            <a:pPr marL="0" lvl="0" indent="0" algn="l" rtl="0">
              <a:spcBef>
                <a:spcPts val="1600"/>
              </a:spcBef>
              <a:spcAft>
                <a:spcPts val="0"/>
              </a:spcAft>
              <a:buNone/>
            </a:pPr>
            <a:r>
              <a:rPr lang="en" dirty="0"/>
              <a:t>Witness testimony can be unreliable though, because:</a:t>
            </a:r>
            <a:endParaRPr dirty="0"/>
          </a:p>
          <a:p>
            <a:pPr marL="457200" lvl="0" indent="-342900" algn="l" rtl="0">
              <a:spcBef>
                <a:spcPts val="1600"/>
              </a:spcBef>
              <a:spcAft>
                <a:spcPts val="0"/>
              </a:spcAft>
              <a:buSzPts val="1800"/>
              <a:buChar char="-"/>
            </a:pPr>
            <a:r>
              <a:rPr lang="en-US" dirty="0" smtClean="0"/>
              <a:t>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a:t>
            </a:r>
            <a:endParaRPr dirty="0"/>
          </a:p>
          <a:p>
            <a:pPr marL="457200" lvl="0" indent="0" algn="l" rtl="0">
              <a:spcBef>
                <a:spcPts val="1600"/>
              </a:spcBef>
              <a:spcAft>
                <a:spcPts val="1600"/>
              </a:spcAft>
              <a:buNone/>
            </a:pPr>
            <a:endParaRPr dirty="0"/>
          </a:p>
        </p:txBody>
      </p:sp>
      <p:pic>
        <p:nvPicPr>
          <p:cNvPr id="243" name="Google Shape;243;p40"/>
          <p:cNvPicPr preferRelativeResize="0"/>
          <p:nvPr/>
        </p:nvPicPr>
        <p:blipFill>
          <a:blip r:embed="rId3">
            <a:alphaModFix/>
          </a:blip>
          <a:stretch>
            <a:fillRect/>
          </a:stretch>
        </p:blipFill>
        <p:spPr>
          <a:xfrm>
            <a:off x="6144363" y="3057650"/>
            <a:ext cx="2581275" cy="1771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 Circumstantial Evidence</a:t>
            </a:r>
            <a:endParaRPr/>
          </a:p>
        </p:txBody>
      </p:sp>
      <p:sp>
        <p:nvSpPr>
          <p:cNvPr id="249" name="Google Shape;249;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Circumstantial evidence is indirect evidence that proves that the accused is most likely the person who committed the crime.</a:t>
            </a:r>
            <a:endParaRPr dirty="0"/>
          </a:p>
          <a:p>
            <a:pPr marL="0" lvl="0" indent="0" algn="l" rtl="0">
              <a:spcBef>
                <a:spcPts val="1600"/>
              </a:spcBef>
              <a:spcAft>
                <a:spcPts val="0"/>
              </a:spcAft>
              <a:buNone/>
            </a:pPr>
            <a:r>
              <a:rPr lang="en" dirty="0"/>
              <a:t>Example: A glove was found at the scene of the crime, and the accused owns the other glove.  The circumstances prove that the accused was most likely at the scene of the crime.</a:t>
            </a:r>
            <a:endParaRPr dirty="0"/>
          </a:p>
          <a:p>
            <a:pPr marL="0" lvl="0" indent="0" algn="l" rtl="0">
              <a:spcBef>
                <a:spcPts val="1600"/>
              </a:spcBef>
              <a:spcAft>
                <a:spcPts val="0"/>
              </a:spcAft>
              <a:buNone/>
            </a:pPr>
            <a:r>
              <a:rPr lang="en" dirty="0"/>
              <a:t>Additionally, DNA tests can be used to </a:t>
            </a:r>
            <a:r>
              <a:rPr lang="en" dirty="0" smtClean="0"/>
              <a:t>link the accused to items at the crime scene.</a:t>
            </a:r>
            <a:endParaRPr dirty="0"/>
          </a:p>
          <a:p>
            <a:pPr marL="0" lvl="0" indent="0" algn="l" rtl="0">
              <a:spcBef>
                <a:spcPts val="1600"/>
              </a:spcBef>
              <a:spcAft>
                <a:spcPts val="1600"/>
              </a:spcAft>
              <a:buNone/>
            </a:pPr>
            <a:r>
              <a:rPr lang="en" dirty="0"/>
              <a:t>It is the judge and jury’s decision to consider the evidence and decide which piece of evidence is the most convincing.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Courtroom Organization</a:t>
            </a:r>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Canadian trial procedures are adapted from English law and </a:t>
            </a:r>
            <a:r>
              <a:rPr lang="en" dirty="0" smtClean="0"/>
              <a:t>are ______________</a:t>
            </a:r>
          </a:p>
          <a:p>
            <a:pPr marL="0" lvl="0" indent="0" algn="l" rtl="0">
              <a:spcBef>
                <a:spcPts val="0"/>
              </a:spcBef>
              <a:spcAft>
                <a:spcPts val="1600"/>
              </a:spcAft>
              <a:buNone/>
            </a:pPr>
            <a:r>
              <a:rPr lang="en" dirty="0" smtClean="0"/>
              <a:t>_______________</a:t>
            </a:r>
          </a:p>
          <a:p>
            <a:pPr marL="0" lvl="0" indent="0" algn="l" rtl="0">
              <a:spcBef>
                <a:spcPts val="0"/>
              </a:spcBef>
              <a:spcAft>
                <a:spcPts val="1600"/>
              </a:spcAft>
              <a:buNone/>
            </a:pPr>
            <a:r>
              <a:rPr lang="en" dirty="0" smtClean="0"/>
              <a:t>_______________</a:t>
            </a:r>
          </a:p>
          <a:p>
            <a:pPr marL="0" lvl="0" indent="0" algn="l" rtl="0">
              <a:spcBef>
                <a:spcPts val="0"/>
              </a:spcBef>
              <a:spcAft>
                <a:spcPts val="1600"/>
              </a:spcAft>
              <a:buNone/>
            </a:pPr>
            <a:r>
              <a:rPr lang="en" dirty="0" smtClean="0"/>
              <a:t>_______________</a:t>
            </a:r>
          </a:p>
          <a:p>
            <a:pPr marL="0" lvl="0" indent="0" algn="l" rtl="0">
              <a:spcBef>
                <a:spcPts val="0"/>
              </a:spcBef>
              <a:spcAft>
                <a:spcPts val="1600"/>
              </a:spcAft>
              <a:buNone/>
            </a:pPr>
            <a:r>
              <a:rPr lang="en" dirty="0" smtClean="0"/>
              <a:t>_______________</a:t>
            </a:r>
            <a:endParaRPr dirty="0"/>
          </a:p>
        </p:txBody>
      </p:sp>
      <p:pic>
        <p:nvPicPr>
          <p:cNvPr id="81" name="Google Shape;81;p15"/>
          <p:cNvPicPr preferRelativeResize="0"/>
          <p:nvPr/>
        </p:nvPicPr>
        <p:blipFill>
          <a:blip r:embed="rId3">
            <a:alphaModFix/>
          </a:blip>
          <a:stretch>
            <a:fillRect/>
          </a:stretch>
        </p:blipFill>
        <p:spPr>
          <a:xfrm>
            <a:off x="2007825" y="1951000"/>
            <a:ext cx="5872776" cy="29311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 Direct Examination</a:t>
            </a:r>
            <a:endParaRPr/>
          </a:p>
        </p:txBody>
      </p:sp>
      <p:sp>
        <p:nvSpPr>
          <p:cNvPr id="255" name="Google Shape;255;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Also known as the examination-in-chief, direct examination is the first questioning of the witness called to the witness stand.</a:t>
            </a:r>
            <a:endParaRPr dirty="0"/>
          </a:p>
          <a:p>
            <a:pPr marL="0" lvl="0" indent="0" algn="l" rtl="0">
              <a:spcBef>
                <a:spcPts val="1600"/>
              </a:spcBef>
              <a:spcAft>
                <a:spcPts val="0"/>
              </a:spcAft>
              <a:buNone/>
            </a:pPr>
            <a:r>
              <a:rPr lang="en" dirty="0"/>
              <a:t>The crown may not ask leading questions which produce a yes or no answer.</a:t>
            </a:r>
            <a:endParaRPr dirty="0"/>
          </a:p>
          <a:p>
            <a:pPr marL="0" lvl="0" indent="0" algn="l" rtl="0">
              <a:spcBef>
                <a:spcPts val="1600"/>
              </a:spcBef>
              <a:spcAft>
                <a:spcPts val="0"/>
              </a:spcAft>
              <a:buNone/>
            </a:pPr>
            <a:r>
              <a:rPr lang="en" dirty="0"/>
              <a:t>Example:</a:t>
            </a:r>
            <a:endParaRPr dirty="0"/>
          </a:p>
          <a:p>
            <a:pPr marL="457200" lvl="0" indent="-342900" algn="l" rtl="0">
              <a:spcBef>
                <a:spcPts val="1600"/>
              </a:spcBef>
              <a:spcAft>
                <a:spcPts val="0"/>
              </a:spcAft>
              <a:buSzPts val="1800"/>
              <a:buChar char="-"/>
            </a:pPr>
            <a:r>
              <a:rPr lang="en" dirty="0"/>
              <a:t>Did you see the accused driving a yellow car Aat 1:24 am? (leading question)</a:t>
            </a:r>
            <a:endParaRPr dirty="0"/>
          </a:p>
          <a:p>
            <a:pPr marL="457200" lvl="0" indent="-342900" algn="l" rtl="0">
              <a:spcBef>
                <a:spcPts val="0"/>
              </a:spcBef>
              <a:spcAft>
                <a:spcPts val="0"/>
              </a:spcAft>
              <a:buSzPts val="1800"/>
              <a:buChar char="-"/>
            </a:pPr>
            <a:r>
              <a:rPr lang="en" dirty="0" smtClean="0"/>
              <a:t>_____________________________________________________________ (</a:t>
            </a:r>
            <a:r>
              <a:rPr lang="en" dirty="0"/>
              <a:t>non-leading questions)</a:t>
            </a:r>
            <a:endParaRPr dirty="0"/>
          </a:p>
          <a:p>
            <a:pPr marL="0" lvl="0" indent="0" algn="l" rtl="0">
              <a:spcBef>
                <a:spcPts val="1600"/>
              </a:spcBef>
              <a:spcAft>
                <a:spcPts val="16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 Examination</a:t>
            </a:r>
            <a:endParaRPr/>
          </a:p>
        </p:txBody>
      </p:sp>
      <p:sp>
        <p:nvSpPr>
          <p:cNvPr id="261" name="Google Shape;261;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the direct examination is over, the opposing lawyer (the defense) can then cross examine the same witness.</a:t>
            </a:r>
            <a:endParaRPr/>
          </a:p>
          <a:p>
            <a:pPr marL="0" lvl="0" indent="0" algn="l" rtl="0">
              <a:spcBef>
                <a:spcPts val="1600"/>
              </a:spcBef>
              <a:spcAft>
                <a:spcPts val="0"/>
              </a:spcAft>
              <a:buNone/>
            </a:pPr>
            <a:r>
              <a:rPr lang="en"/>
              <a:t>The defense is now allowed to use leading questions which produce a yes or no answer.</a:t>
            </a:r>
            <a:endParaRPr/>
          </a:p>
          <a:p>
            <a:pPr marL="0" lvl="0" indent="0" algn="l" rtl="0">
              <a:spcBef>
                <a:spcPts val="1600"/>
              </a:spcBef>
              <a:spcAft>
                <a:spcPts val="0"/>
              </a:spcAft>
              <a:buNone/>
            </a:pPr>
            <a:r>
              <a:rPr lang="en"/>
              <a:t>It is the responsibility of the judge and jury to now decide which argument was more convincing. </a:t>
            </a:r>
            <a:endParaRPr/>
          </a:p>
          <a:p>
            <a:pPr marL="0" lvl="0" indent="0" algn="l" rtl="0">
              <a:spcBef>
                <a:spcPts val="1600"/>
              </a:spcBef>
              <a:spcAft>
                <a:spcPts val="1600"/>
              </a:spcAft>
              <a:buNone/>
            </a:pPr>
            <a:r>
              <a:rPr lang="en"/>
              <a:t>If the Crown wishes, they may cross-examine the witness again before they step down.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Defence Evidence</a:t>
            </a:r>
            <a:endParaRPr/>
          </a:p>
        </p:txBody>
      </p:sp>
      <p:sp>
        <p:nvSpPr>
          <p:cNvPr id="267" name="Google Shape;267;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the responsibility in the defense to poke holes in the Crown’s evidence.</a:t>
            </a:r>
            <a:endParaRPr/>
          </a:p>
          <a:p>
            <a:pPr marL="0" lvl="0" indent="0" algn="l" rtl="0">
              <a:spcBef>
                <a:spcPts val="1600"/>
              </a:spcBef>
              <a:spcAft>
                <a:spcPts val="0"/>
              </a:spcAft>
              <a:buNone/>
            </a:pPr>
            <a:r>
              <a:rPr lang="en"/>
              <a:t>The defense does not have to prove innocence, but rather prove that the Crown does not have enough evidence to charge the accused.</a:t>
            </a:r>
            <a:endParaRPr/>
          </a:p>
          <a:p>
            <a:pPr marL="0" lvl="0" indent="0" algn="l" rtl="0">
              <a:spcBef>
                <a:spcPts val="1600"/>
              </a:spcBef>
              <a:spcAft>
                <a:spcPts val="0"/>
              </a:spcAft>
              <a:buNone/>
            </a:pPr>
            <a:r>
              <a:rPr lang="en"/>
              <a:t>The defence can now bring forth its own witnesses, and now the defense may not ask any leading questions.</a:t>
            </a:r>
            <a:endParaRPr/>
          </a:p>
          <a:p>
            <a:pPr marL="0" lvl="0" indent="0" algn="l" rtl="0">
              <a:spcBef>
                <a:spcPts val="1600"/>
              </a:spcBef>
              <a:spcAft>
                <a:spcPts val="1600"/>
              </a:spcAft>
              <a:buNone/>
            </a:pPr>
            <a:r>
              <a:rPr lang="en"/>
              <a:t>The Crown can cross examine the defence’s witness, and may ask leading questions.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in Presenting Evidence</a:t>
            </a:r>
            <a:endParaRPr/>
          </a:p>
        </p:txBody>
      </p:sp>
      <p:sp>
        <p:nvSpPr>
          <p:cNvPr id="273" name="Google Shape;273;p4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US" dirty="0" smtClean="0"/>
              <a:t>____________________________________________________________________________</a:t>
            </a:r>
            <a:endParaRPr dirty="0"/>
          </a:p>
          <a:p>
            <a:pPr marL="457200" lvl="0" indent="-342900" algn="l" rtl="0">
              <a:spcBef>
                <a:spcPts val="0"/>
              </a:spcBef>
              <a:spcAft>
                <a:spcPts val="0"/>
              </a:spcAft>
              <a:buSzPts val="1800"/>
              <a:buAutoNum type="arabicPeriod"/>
            </a:pPr>
            <a:r>
              <a:rPr lang="en-US" dirty="0" smtClean="0"/>
              <a:t>____________________________________________________________________________</a:t>
            </a:r>
            <a:endParaRPr dirty="0"/>
          </a:p>
          <a:p>
            <a:pPr marL="457200" lvl="0" indent="-342900" algn="l" rtl="0">
              <a:spcBef>
                <a:spcPts val="0"/>
              </a:spcBef>
              <a:spcAft>
                <a:spcPts val="0"/>
              </a:spcAft>
              <a:buSzPts val="1800"/>
              <a:buAutoNum type="arabicPeriod"/>
            </a:pPr>
            <a:r>
              <a:rPr lang="en-US" dirty="0" smtClean="0"/>
              <a:t>____________________________________________________________________________</a:t>
            </a:r>
            <a:endParaRPr dirty="0"/>
          </a:p>
          <a:p>
            <a:pPr marL="457200" lvl="0" indent="-342900" algn="l" rtl="0">
              <a:spcBef>
                <a:spcPts val="0"/>
              </a:spcBef>
              <a:spcAft>
                <a:spcPts val="0"/>
              </a:spcAft>
              <a:buSzPts val="1800"/>
              <a:buAutoNum type="arabicPeriod"/>
            </a:pPr>
            <a:r>
              <a:rPr lang="en" dirty="0"/>
              <a:t>Defense may re-cross-examine the witness with judge’s permission</a:t>
            </a:r>
            <a:endParaRPr dirty="0"/>
          </a:p>
          <a:p>
            <a:pPr marL="457200" lvl="0" indent="-342900" algn="l" rtl="0">
              <a:spcBef>
                <a:spcPts val="0"/>
              </a:spcBef>
              <a:spcAft>
                <a:spcPts val="0"/>
              </a:spcAft>
              <a:buSzPts val="1800"/>
              <a:buAutoNum type="arabicPeriod"/>
            </a:pPr>
            <a:r>
              <a:rPr lang="en-US" dirty="0" smtClean="0"/>
              <a:t>____________________________________________________________________________</a:t>
            </a:r>
            <a:endParaRPr dirty="0"/>
          </a:p>
          <a:p>
            <a:pPr marL="457200" lvl="0" indent="-342900" algn="l" rtl="0">
              <a:spcBef>
                <a:spcPts val="0"/>
              </a:spcBef>
              <a:spcAft>
                <a:spcPts val="0"/>
              </a:spcAft>
              <a:buSzPts val="1800"/>
              <a:buAutoNum type="arabicPeriod"/>
            </a:pPr>
            <a:r>
              <a:rPr lang="en" dirty="0"/>
              <a:t>Crown may cross-examine witness</a:t>
            </a:r>
            <a:endParaRPr dirty="0"/>
          </a:p>
          <a:p>
            <a:pPr marL="457200" lvl="0" indent="-342900" algn="l" rtl="0">
              <a:spcBef>
                <a:spcPts val="0"/>
              </a:spcBef>
              <a:spcAft>
                <a:spcPts val="0"/>
              </a:spcAft>
              <a:buSzPts val="1800"/>
              <a:buAutoNum type="arabicPeriod"/>
            </a:pPr>
            <a:r>
              <a:rPr lang="en-US" dirty="0" smtClean="0"/>
              <a:t>____________________________________________________________________________</a:t>
            </a:r>
            <a:endParaRPr dirty="0"/>
          </a:p>
          <a:p>
            <a:pPr marL="457200" lvl="0" indent="-342900" algn="l" rtl="0">
              <a:spcBef>
                <a:spcPts val="0"/>
              </a:spcBef>
              <a:spcAft>
                <a:spcPts val="0"/>
              </a:spcAft>
              <a:buSzPts val="1800"/>
              <a:buAutoNum type="arabicPeriod"/>
            </a:pPr>
            <a:r>
              <a:rPr lang="en" dirty="0"/>
              <a:t>Crown may make a rebuttal</a:t>
            </a:r>
            <a:endParaRPr dirty="0"/>
          </a:p>
          <a:p>
            <a:pPr marL="457200" lvl="0" indent="-342900" algn="l" rtl="0">
              <a:spcBef>
                <a:spcPts val="0"/>
              </a:spcBef>
              <a:spcAft>
                <a:spcPts val="0"/>
              </a:spcAft>
              <a:buSzPts val="1800"/>
              <a:buAutoNum type="arabicPeriod"/>
            </a:pPr>
            <a:r>
              <a:rPr lang="en" dirty="0" smtClean="0"/>
              <a:t>____________________________________________________________________________</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Judge</a:t>
            </a:r>
            <a:endParaRPr/>
          </a:p>
        </p:txBody>
      </p:sp>
      <p:sp>
        <p:nvSpPr>
          <p:cNvPr id="87" name="Google Shape;87;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Judges are often referred to as </a:t>
            </a:r>
            <a:r>
              <a:rPr lang="en-US" dirty="0" smtClean="0"/>
              <a:t>____________________________________________.</a:t>
            </a:r>
            <a:endParaRPr dirty="0"/>
          </a:p>
          <a:p>
            <a:pPr marL="0" lvl="0" indent="0" algn="l" rtl="0">
              <a:spcBef>
                <a:spcPts val="1600"/>
              </a:spcBef>
              <a:spcAft>
                <a:spcPts val="0"/>
              </a:spcAft>
              <a:buNone/>
            </a:pPr>
            <a:r>
              <a:rPr lang="en" dirty="0"/>
              <a:t>Judges are appointed by </a:t>
            </a:r>
            <a:r>
              <a:rPr lang="en" dirty="0" smtClean="0"/>
              <a:t>the _______________________________________________.</a:t>
            </a:r>
            <a:endParaRPr dirty="0"/>
          </a:p>
          <a:p>
            <a:pPr marL="0" lvl="0" indent="0" algn="l" rtl="0">
              <a:spcBef>
                <a:spcPts val="1600"/>
              </a:spcBef>
              <a:spcAft>
                <a:spcPts val="0"/>
              </a:spcAft>
              <a:buNone/>
            </a:pPr>
            <a:r>
              <a:rPr lang="en" dirty="0"/>
              <a:t>Judges are paid by the </a:t>
            </a:r>
            <a:r>
              <a:rPr lang="en" dirty="0" smtClean="0"/>
              <a:t>_______________________________________________________.</a:t>
            </a:r>
            <a:endParaRPr dirty="0"/>
          </a:p>
          <a:p>
            <a:pPr marL="0" lvl="0" indent="0" algn="l" rtl="0">
              <a:spcBef>
                <a:spcPts val="1600"/>
              </a:spcBef>
              <a:spcAft>
                <a:spcPts val="0"/>
              </a:spcAft>
              <a:buNone/>
            </a:pPr>
            <a:r>
              <a:rPr lang="en" dirty="0"/>
              <a:t>Judges are chosen among lawyers who have </a:t>
            </a:r>
            <a:r>
              <a:rPr lang="en" dirty="0" smtClean="0"/>
              <a:t>__________________________________.</a:t>
            </a:r>
            <a:endParaRPr dirty="0"/>
          </a:p>
          <a:p>
            <a:pPr marL="0" lvl="0" indent="0" algn="l" rtl="0">
              <a:spcBef>
                <a:spcPts val="1600"/>
              </a:spcBef>
              <a:spcAft>
                <a:spcPts val="0"/>
              </a:spcAft>
              <a:buNone/>
            </a:pPr>
            <a:r>
              <a:rPr lang="en" dirty="0"/>
              <a:t>Judges must act </a:t>
            </a:r>
            <a:r>
              <a:rPr lang="en" dirty="0" smtClean="0"/>
              <a:t>______________________________________________________________.</a:t>
            </a:r>
            <a:endParaRPr dirty="0"/>
          </a:p>
          <a:p>
            <a:pPr marL="0" lvl="0" indent="0" algn="l" rtl="0">
              <a:spcBef>
                <a:spcPts val="1600"/>
              </a:spcBef>
              <a:spcAft>
                <a:spcPts val="1600"/>
              </a:spcAft>
              <a:buNone/>
            </a:pPr>
            <a:r>
              <a:rPr lang="en" dirty="0"/>
              <a:t>One of the most important role of the judge is deciding </a:t>
            </a:r>
            <a:r>
              <a:rPr lang="en" dirty="0" smtClean="0"/>
              <a:t>________________________________________________________________________________.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Justice of the Peace</a:t>
            </a:r>
            <a:endParaRPr/>
          </a:p>
        </p:txBody>
      </p:sp>
      <p:sp>
        <p:nvSpPr>
          <p:cNvPr id="93" name="Google Shape;93;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less power than </a:t>
            </a:r>
            <a:r>
              <a:rPr lang="en" dirty="0" smtClean="0"/>
              <a:t>______________________________________.</a:t>
            </a:r>
            <a:endParaRPr dirty="0"/>
          </a:p>
          <a:p>
            <a:pPr marL="0" lvl="0" indent="0" algn="l" rtl="0">
              <a:spcBef>
                <a:spcPts val="1600"/>
              </a:spcBef>
              <a:spcAft>
                <a:spcPts val="0"/>
              </a:spcAft>
              <a:buNone/>
            </a:pPr>
            <a:r>
              <a:rPr lang="en" dirty="0"/>
              <a:t>May preside over the court of first appearance where the charge against the accused is read.</a:t>
            </a:r>
            <a:endParaRPr dirty="0"/>
          </a:p>
          <a:p>
            <a:pPr marL="0" lvl="0" indent="0" algn="l" rtl="0">
              <a:spcBef>
                <a:spcPts val="1600"/>
              </a:spcBef>
              <a:spcAft>
                <a:spcPts val="0"/>
              </a:spcAft>
              <a:buNone/>
            </a:pPr>
            <a:r>
              <a:rPr lang="en" dirty="0"/>
              <a:t>Most bail hearings occur before a </a:t>
            </a:r>
            <a:r>
              <a:rPr lang="en" dirty="0" smtClean="0"/>
              <a:t>______________________________.</a:t>
            </a:r>
            <a:endParaRPr dirty="0"/>
          </a:p>
          <a:p>
            <a:pPr marL="0" lvl="0" indent="0" algn="l" rtl="0">
              <a:spcBef>
                <a:spcPts val="1600"/>
              </a:spcBef>
              <a:spcAft>
                <a:spcPts val="0"/>
              </a:spcAft>
              <a:buNone/>
            </a:pPr>
            <a:r>
              <a:rPr lang="en" dirty="0"/>
              <a:t>May also issue </a:t>
            </a:r>
            <a:r>
              <a:rPr lang="en" dirty="0" smtClean="0"/>
              <a:t>__________________________________.</a:t>
            </a:r>
            <a:endParaRPr dirty="0"/>
          </a:p>
          <a:p>
            <a:pPr marL="0" lvl="0" indent="0" algn="l" rtl="0">
              <a:spcBef>
                <a:spcPts val="1600"/>
              </a:spcBef>
              <a:spcAft>
                <a:spcPts val="1600"/>
              </a:spcAft>
              <a:buNone/>
            </a:pPr>
            <a:r>
              <a:rPr lang="en" dirty="0"/>
              <a:t>May conduct trials for municipal bylaw offenses and some provincial laws such as </a:t>
            </a:r>
            <a:r>
              <a:rPr lang="en" dirty="0" smtClean="0"/>
              <a:t>_____________________________________.</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Crown Attorney</a:t>
            </a:r>
            <a:endParaRPr/>
          </a:p>
        </p:txBody>
      </p:sp>
      <p:sp>
        <p:nvSpPr>
          <p:cNvPr id="99" name="Google Shape;99;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lawyer who prosecutes on behalf of the government and society.</a:t>
            </a:r>
            <a:endParaRPr dirty="0"/>
          </a:p>
          <a:p>
            <a:pPr marL="0" lvl="0" indent="0" algn="l" rtl="0">
              <a:spcBef>
                <a:spcPts val="1600"/>
              </a:spcBef>
              <a:spcAft>
                <a:spcPts val="0"/>
              </a:spcAft>
              <a:buNone/>
            </a:pPr>
            <a:r>
              <a:rPr lang="en" dirty="0"/>
              <a:t>Their job:</a:t>
            </a:r>
            <a:endParaRPr dirty="0"/>
          </a:p>
          <a:p>
            <a:pPr marL="457200" lvl="0" indent="-342900" algn="l" rtl="0">
              <a:spcBef>
                <a:spcPts val="1600"/>
              </a:spcBef>
              <a:spcAft>
                <a:spcPts val="0"/>
              </a:spcAft>
              <a:buSzPts val="1800"/>
              <a:buChar char="-"/>
            </a:pPr>
            <a:r>
              <a:rPr lang="en-US" dirty="0" smtClean="0"/>
              <a:t>_______________________________________________________________________.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________________________________________________________________________. </a:t>
            </a:r>
            <a:endParaRPr dirty="0"/>
          </a:p>
          <a:p>
            <a:pPr marL="0" lvl="0" indent="0" algn="l" rtl="0">
              <a:spcBef>
                <a:spcPts val="1600"/>
              </a:spcBef>
              <a:spcAft>
                <a:spcPts val="1600"/>
              </a:spcAft>
              <a:buNone/>
            </a:pPr>
            <a:r>
              <a:rPr lang="en" dirty="0"/>
              <a:t>Crown attorneys spend a lot of time working with police to gather evidence.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Defense Counsel</a:t>
            </a:r>
            <a:endParaRPr/>
          </a:p>
        </p:txBody>
      </p:sp>
      <p:sp>
        <p:nvSpPr>
          <p:cNvPr id="105" name="Google Shape;105;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legal representative of the accused.</a:t>
            </a:r>
            <a:endParaRPr dirty="0"/>
          </a:p>
          <a:p>
            <a:pPr marL="0" lvl="0" indent="0" algn="l" rtl="0">
              <a:spcBef>
                <a:spcPts val="1600"/>
              </a:spcBef>
              <a:spcAft>
                <a:spcPts val="0"/>
              </a:spcAft>
              <a:buNone/>
            </a:pPr>
            <a:r>
              <a:rPr lang="en" dirty="0"/>
              <a:t>Their job:</a:t>
            </a:r>
            <a:endParaRPr dirty="0"/>
          </a:p>
          <a:p>
            <a:pPr marL="457200" lvl="0" indent="-342900" algn="l" rtl="0">
              <a:spcBef>
                <a:spcPts val="160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US" dirty="0" smtClean="0"/>
              <a:t>__________________________________________________________________________.</a:t>
            </a:r>
            <a:endParaRPr dirty="0"/>
          </a:p>
          <a:p>
            <a:pPr marL="457200" lvl="0" indent="-342900" algn="l" rtl="0">
              <a:spcBef>
                <a:spcPts val="0"/>
              </a:spcBef>
              <a:spcAft>
                <a:spcPts val="0"/>
              </a:spcAft>
              <a:buSzPts val="1800"/>
              <a:buChar char="-"/>
            </a:pPr>
            <a:r>
              <a:rPr lang="en" dirty="0" smtClean="0"/>
              <a:t>__________________________________________________________________________. </a:t>
            </a:r>
            <a:endParaRPr dirty="0"/>
          </a:p>
        </p:txBody>
      </p:sp>
      <p:pic>
        <p:nvPicPr>
          <p:cNvPr id="106" name="Google Shape;106;p19"/>
          <p:cNvPicPr preferRelativeResize="0"/>
          <p:nvPr/>
        </p:nvPicPr>
        <p:blipFill>
          <a:blip r:embed="rId3">
            <a:alphaModFix/>
          </a:blip>
          <a:stretch>
            <a:fillRect/>
          </a:stretch>
        </p:blipFill>
        <p:spPr>
          <a:xfrm>
            <a:off x="4772575" y="-5"/>
            <a:ext cx="3859825" cy="216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Court Clerk</a:t>
            </a:r>
            <a:endParaRPr/>
          </a:p>
        </p:txBody>
      </p:sp>
      <p:sp>
        <p:nvSpPr>
          <p:cNvPr id="112" name="Google Shape;112;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person who keeps records and files, </a:t>
            </a:r>
            <a:r>
              <a:rPr lang="en" dirty="0" smtClean="0"/>
              <a:t>and ______________________________ _____________________________________________________________________________ .</a:t>
            </a:r>
            <a:endParaRPr dirty="0"/>
          </a:p>
          <a:p>
            <a:pPr marL="0" lvl="0" indent="0" algn="l" rtl="0">
              <a:spcBef>
                <a:spcPts val="1600"/>
              </a:spcBef>
              <a:spcAft>
                <a:spcPts val="0"/>
              </a:spcAft>
              <a:buNone/>
            </a:pPr>
            <a:r>
              <a:rPr lang="en" dirty="0"/>
              <a:t>They also:</a:t>
            </a:r>
            <a:endParaRPr dirty="0"/>
          </a:p>
          <a:p>
            <a:pPr marL="457200" lvl="0" indent="-342900" algn="l" rtl="0">
              <a:spcBef>
                <a:spcPts val="1600"/>
              </a:spcBef>
              <a:spcAft>
                <a:spcPts val="0"/>
              </a:spcAft>
              <a:buSzPts val="1800"/>
              <a:buChar char="-"/>
            </a:pPr>
            <a:r>
              <a:rPr lang="en" dirty="0"/>
              <a:t>Read out the charge against the accused</a:t>
            </a:r>
            <a:endParaRPr dirty="0"/>
          </a:p>
          <a:p>
            <a:pPr marL="457200" lvl="0" indent="-342900" algn="l" rtl="0">
              <a:spcBef>
                <a:spcPts val="0"/>
              </a:spcBef>
              <a:spcAft>
                <a:spcPts val="0"/>
              </a:spcAft>
              <a:buSzPts val="1800"/>
              <a:buChar char="-"/>
            </a:pPr>
            <a:r>
              <a:rPr lang="en" dirty="0"/>
              <a:t>Swears in witnesses</a:t>
            </a:r>
            <a:endParaRPr dirty="0"/>
          </a:p>
          <a:p>
            <a:pPr marL="457200" lvl="0" indent="-342900" algn="l" rtl="0">
              <a:spcBef>
                <a:spcPts val="0"/>
              </a:spcBef>
              <a:spcAft>
                <a:spcPts val="0"/>
              </a:spcAft>
              <a:buSzPts val="1800"/>
              <a:buChar char="-"/>
            </a:pPr>
            <a:r>
              <a:rPr lang="en" dirty="0"/>
              <a:t>Handles evidence</a:t>
            </a:r>
            <a:endParaRPr dirty="0"/>
          </a:p>
          <a:p>
            <a:pPr marL="457200" lvl="0" indent="-342900" algn="l" rtl="0">
              <a:spcBef>
                <a:spcPts val="0"/>
              </a:spcBef>
              <a:spcAft>
                <a:spcPts val="0"/>
              </a:spcAft>
              <a:buSzPts val="1800"/>
              <a:buChar char="-"/>
            </a:pPr>
            <a:r>
              <a:rPr lang="en" dirty="0"/>
              <a:t>Does most of the paperwork </a:t>
            </a:r>
            <a:endParaRPr dirty="0"/>
          </a:p>
          <a:p>
            <a:pPr marL="457200" lvl="0" indent="-342900" algn="l" rtl="0">
              <a:spcBef>
                <a:spcPts val="0"/>
              </a:spcBef>
              <a:spcAft>
                <a:spcPts val="0"/>
              </a:spcAft>
              <a:buSzPts val="1800"/>
              <a:buChar char="-"/>
            </a:pPr>
            <a:r>
              <a:rPr lang="en" dirty="0"/>
              <a:t>Other “routine tasks” required by the court</a:t>
            </a:r>
            <a:endParaRPr dirty="0"/>
          </a:p>
        </p:txBody>
      </p:sp>
      <p:pic>
        <p:nvPicPr>
          <p:cNvPr id="113" name="Google Shape;113;p20"/>
          <p:cNvPicPr preferRelativeResize="0"/>
          <p:nvPr/>
        </p:nvPicPr>
        <p:blipFill>
          <a:blip r:embed="rId3">
            <a:alphaModFix/>
          </a:blip>
          <a:stretch>
            <a:fillRect/>
          </a:stretch>
        </p:blipFill>
        <p:spPr>
          <a:xfrm>
            <a:off x="5882300" y="2490500"/>
            <a:ext cx="2857500"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Court Recorder</a:t>
            </a:r>
            <a:endParaRPr/>
          </a:p>
        </p:txBody>
      </p:sp>
      <p:sp>
        <p:nvSpPr>
          <p:cNvPr id="119" name="Google Shape;119;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person who </a:t>
            </a:r>
            <a:r>
              <a:rPr lang="en" dirty="0" smtClean="0"/>
              <a:t>_________________________________.</a:t>
            </a:r>
            <a:endParaRPr dirty="0"/>
          </a:p>
          <a:p>
            <a:pPr marL="0" lvl="0" indent="0" algn="l" rtl="0">
              <a:spcBef>
                <a:spcPts val="1600"/>
              </a:spcBef>
              <a:spcAft>
                <a:spcPts val="0"/>
              </a:spcAft>
              <a:buNone/>
            </a:pPr>
            <a:r>
              <a:rPr lang="en" dirty="0"/>
              <a:t>This person sits near the witness stand to record, word for word, all evidence given and all questions asked and comments made during the trial.</a:t>
            </a:r>
            <a:endParaRPr dirty="0"/>
          </a:p>
          <a:p>
            <a:pPr marL="0" lvl="0" indent="0" algn="l" rtl="0">
              <a:spcBef>
                <a:spcPts val="1600"/>
              </a:spcBef>
              <a:spcAft>
                <a:spcPts val="0"/>
              </a:spcAft>
              <a:buNone/>
            </a:pPr>
            <a:r>
              <a:rPr lang="en" dirty="0"/>
              <a:t>Court recorders use shorthand machines, special computers or verbally input all the speech in the courtroom.</a:t>
            </a:r>
            <a:endParaRPr dirty="0"/>
          </a:p>
          <a:p>
            <a:pPr marL="0" lvl="0" indent="0" algn="l" rtl="0">
              <a:spcBef>
                <a:spcPts val="1600"/>
              </a:spcBef>
              <a:spcAft>
                <a:spcPts val="1600"/>
              </a:spcAft>
              <a:buNone/>
            </a:pPr>
            <a:r>
              <a:rPr lang="en" dirty="0"/>
              <a:t>The court relies on these documents to be exact as the transcripts are then referenced later if the case is appealed.</a:t>
            </a:r>
            <a:endParaRPr dirty="0"/>
          </a:p>
        </p:txBody>
      </p:sp>
      <p:pic>
        <p:nvPicPr>
          <p:cNvPr id="120" name="Google Shape;120;p21"/>
          <p:cNvPicPr preferRelativeResize="0"/>
          <p:nvPr/>
        </p:nvPicPr>
        <p:blipFill>
          <a:blip r:embed="rId3">
            <a:alphaModFix/>
          </a:blip>
          <a:stretch>
            <a:fillRect/>
          </a:stretch>
        </p:blipFill>
        <p:spPr>
          <a:xfrm>
            <a:off x="5554225" y="86775"/>
            <a:ext cx="2532150" cy="16881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1711</Words>
  <Application>Microsoft Office PowerPoint</Application>
  <PresentationFormat>On-screen Show (16:9)</PresentationFormat>
  <Paragraphs>214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PT Sans Narrow</vt:lpstr>
      <vt:lpstr>Open Sans</vt:lpstr>
      <vt:lpstr>Arial</vt:lpstr>
      <vt:lpstr>Tropic</vt:lpstr>
      <vt:lpstr>LAW 12</vt:lpstr>
      <vt:lpstr>Key Terms</vt:lpstr>
      <vt:lpstr>Courtroom Organization</vt:lpstr>
      <vt:lpstr>The Judge</vt:lpstr>
      <vt:lpstr>Justice of the Peace</vt:lpstr>
      <vt:lpstr>The Crown Attorney</vt:lpstr>
      <vt:lpstr>The Defense Counsel</vt:lpstr>
      <vt:lpstr>The Court Clerk</vt:lpstr>
      <vt:lpstr>The Court Recorder</vt:lpstr>
      <vt:lpstr>The Sheriff</vt:lpstr>
      <vt:lpstr>Other Court Officials</vt:lpstr>
      <vt:lpstr>Juries and Jury Selection</vt:lpstr>
      <vt:lpstr>Jury Selection</vt:lpstr>
      <vt:lpstr>Jury Selection cont.</vt:lpstr>
      <vt:lpstr>Exempted from Jury Duty</vt:lpstr>
      <vt:lpstr>Jury Exemption</vt:lpstr>
      <vt:lpstr>Challenge of the Jury List</vt:lpstr>
      <vt:lpstr>You be the Judge</vt:lpstr>
      <vt:lpstr>Peremptory Challenge</vt:lpstr>
      <vt:lpstr>Offenses Allowing Trial by Jury</vt:lpstr>
      <vt:lpstr>You be the Judge</vt:lpstr>
      <vt:lpstr>Jury Duty</vt:lpstr>
      <vt:lpstr>Juror’s Oath</vt:lpstr>
      <vt:lpstr>Juror’s Pay</vt:lpstr>
      <vt:lpstr>Arraignment</vt:lpstr>
      <vt:lpstr>Crown Evidence</vt:lpstr>
      <vt:lpstr>Crown - Opening Statement</vt:lpstr>
      <vt:lpstr>Crown - Direct Evidence</vt:lpstr>
      <vt:lpstr>Crown - Circumstantial Evidence</vt:lpstr>
      <vt:lpstr>Crown - Direct Examination</vt:lpstr>
      <vt:lpstr>Cross Examination</vt:lpstr>
      <vt:lpstr>Defence Evidence</vt:lpstr>
      <vt:lpstr>Steps in Presenting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12</dc:title>
  <dc:creator>EMILY BABSTOCK</dc:creator>
  <cp:lastModifiedBy>Windows User</cp:lastModifiedBy>
  <cp:revision>3</cp:revision>
  <dcterms:modified xsi:type="dcterms:W3CDTF">2020-04-14T00:59:18Z</dcterms:modified>
</cp:coreProperties>
</file>