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5143500" type="screen16x9"/>
  <p:notesSz cx="6858000" cy="9144000"/>
  <p:embeddedFontLst>
    <p:embeddedFont>
      <p:font typeface="Open Sans" panose="020B0604020202020204" charset="0"/>
      <p:regular r:id="rId28"/>
      <p:bold r:id="rId29"/>
      <p:italic r:id="rId30"/>
      <p:boldItalic r:id="rId31"/>
    </p:embeddedFont>
    <p:embeddedFont>
      <p:font typeface="PT Sans Narrow" panose="020B0604020202020204" charset="0"/>
      <p:regular r:id="rId32"/>
      <p:bold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83dcb28d53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83dcb28d53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83dcb28d53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83dcb28d53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83dcb28d53_0_1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83dcb28d53_0_1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83dcb28d53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83dcb28d53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83dcb28d53_0_1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83dcb28d53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83dcb28d53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83dcb28d53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83dcb28d53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83dcb28d53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83dcb28d53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83dcb28d53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83dcb28d53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83dcb28d53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83dcb28d53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83dcb28d53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3dcb28d53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3dcb28d53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83dcb28d53_0_1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83dcb28d53_0_1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83dcb28d53_0_1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83dcb28d53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83dcb28d53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83dcb28d53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83dcb28d53_0_1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83dcb28d53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83dcb28d53_0_1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83dcb28d53_0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83dcb28d53_0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83dcb28d53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3dcb28d53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3dcb28d53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3dcb28d53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3dcb28d53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3dcb28d53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3dcb28d53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3dcb28d53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3dcb28d53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3dcb28d53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83dcb28d53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83dcb28d53_0_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83dcb28d53_0_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83dcb28d53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83dcb28d53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LAW 12</a:t>
            </a:r>
            <a:endParaRPr/>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UNIT 2: CHAPTER 6 PART 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Similar Fact Evidence</a:t>
            </a:r>
            <a:endParaRPr/>
          </a:p>
        </p:txBody>
      </p:sp>
      <p:sp>
        <p:nvSpPr>
          <p:cNvPr id="121" name="Google Shape;121;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Evidence that shows the accused has committed ________________________-_____.</a:t>
            </a:r>
            <a:endParaRPr/>
          </a:p>
          <a:p>
            <a:pPr marL="0" lvl="0" indent="0" algn="l" rtl="0">
              <a:spcBef>
                <a:spcPts val="1600"/>
              </a:spcBef>
              <a:spcAft>
                <a:spcPts val="0"/>
              </a:spcAft>
              <a:buNone/>
            </a:pPr>
            <a:r>
              <a:rPr lang="en"/>
              <a:t>This evidence is usually presented by the Crown to prove that the accused is likely the person who committed the crime on trial because of the similarities to previous crimes they have committed.</a:t>
            </a:r>
            <a:endParaRPr/>
          </a:p>
          <a:p>
            <a:pPr marL="0" lvl="0" indent="0" algn="l" rtl="0">
              <a:spcBef>
                <a:spcPts val="1600"/>
              </a:spcBef>
              <a:spcAft>
                <a:spcPts val="0"/>
              </a:spcAft>
              <a:buNone/>
            </a:pPr>
            <a:r>
              <a:rPr lang="en"/>
              <a:t>For example, in the Netflix series “The Innocence Files”, the accused is caught because of the similar fact evidence of all his murders - unique bite marks. </a:t>
            </a:r>
            <a:endParaRPr/>
          </a:p>
          <a:p>
            <a:pPr marL="0" lvl="0" indent="0" algn="l" rtl="0">
              <a:spcBef>
                <a:spcPts val="1600"/>
              </a:spcBef>
              <a:spcAft>
                <a:spcPts val="16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3. Hearsay Evidence</a:t>
            </a:r>
            <a:endParaRPr/>
          </a:p>
        </p:txBody>
      </p:sp>
      <p:sp>
        <p:nvSpPr>
          <p:cNvPr id="127" name="Google Shape;127;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Is something that someone other than the witness has said or written who is not in court. (Basically, ____________________________________)</a:t>
            </a:r>
            <a:endParaRPr/>
          </a:p>
          <a:p>
            <a:pPr marL="0" lvl="0" indent="0" algn="l" rtl="0">
              <a:spcBef>
                <a:spcPts val="1600"/>
              </a:spcBef>
              <a:spcAft>
                <a:spcPts val="0"/>
              </a:spcAft>
              <a:buNone/>
            </a:pPr>
            <a:r>
              <a:rPr lang="en"/>
              <a:t>Ex: Betty says that she heard Steve say he had seen George, the accused, stab and kill Dean.  Betty’s statement would be challenged as _____________________ because she did not see the murder.</a:t>
            </a:r>
            <a:endParaRPr/>
          </a:p>
          <a:p>
            <a:pPr marL="0" lvl="0" indent="0" algn="l" rtl="0">
              <a:spcBef>
                <a:spcPts val="1600"/>
              </a:spcBef>
              <a:spcAft>
                <a:spcPts val="1600"/>
              </a:spcAft>
              <a:buNone/>
            </a:pPr>
            <a:r>
              <a:rPr lang="en"/>
              <a:t>In some circumstances, hearsay evidence is admissible.  This may happen if the person who actually witnessed the crime _____________________. (Steve in the example above)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4. Opinion Evidence</a:t>
            </a:r>
            <a:endParaRPr/>
          </a:p>
        </p:txBody>
      </p:sp>
      <p:sp>
        <p:nvSpPr>
          <p:cNvPr id="133" name="Google Shape;133;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Opinion Evidence is ___________________________________________________________.</a:t>
            </a:r>
            <a:endParaRPr/>
          </a:p>
          <a:p>
            <a:pPr marL="0" lvl="0" indent="0" algn="l" rtl="0">
              <a:spcBef>
                <a:spcPts val="1600"/>
              </a:spcBef>
              <a:spcAft>
                <a:spcPts val="0"/>
              </a:spcAft>
              <a:buNone/>
            </a:pPr>
            <a:r>
              <a:rPr lang="en"/>
              <a:t>Ex: a pathologist might give opinion evidence as an expert witness on the cause of death after an autopsy. </a:t>
            </a:r>
            <a:endParaRPr/>
          </a:p>
          <a:p>
            <a:pPr marL="0" lvl="0" indent="0" algn="l" rtl="0">
              <a:spcBef>
                <a:spcPts val="1600"/>
              </a:spcBef>
              <a:spcAft>
                <a:spcPts val="0"/>
              </a:spcAft>
              <a:buNone/>
            </a:pPr>
            <a:r>
              <a:rPr lang="en"/>
              <a:t>Unless the witness is declared an expert in their field, the evidence will be deemed inadmissible. </a:t>
            </a:r>
            <a:endParaRPr/>
          </a:p>
          <a:p>
            <a:pPr marL="0" lvl="0" indent="0" algn="l" rtl="0">
              <a:spcBef>
                <a:spcPts val="1600"/>
              </a:spcBef>
              <a:spcAft>
                <a:spcPts val="1600"/>
              </a:spcAft>
              <a:buNone/>
            </a:pPr>
            <a:r>
              <a:rPr lang="en"/>
              <a:t>Juries often see experts as “infallible,” so their evidence can have a big impact on the outcome of the trial.  For that reason, a judge will only allow the evidence if it is outside the “_______________________________________________.”</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 Character Evidence</a:t>
            </a:r>
            <a:endParaRPr/>
          </a:p>
        </p:txBody>
      </p:sp>
      <p:sp>
        <p:nvSpPr>
          <p:cNvPr id="139" name="Google Shape;139;p2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________________:</a:t>
            </a:r>
            <a:endParaRPr/>
          </a:p>
          <a:p>
            <a:pPr marL="457200" lvl="0" indent="-317500" algn="l" rtl="0">
              <a:spcBef>
                <a:spcPts val="1600"/>
              </a:spcBef>
              <a:spcAft>
                <a:spcPts val="0"/>
              </a:spcAft>
              <a:buSzPts val="1400"/>
              <a:buChar char="-"/>
            </a:pPr>
            <a:r>
              <a:rPr lang="en"/>
              <a:t>Presents character evidence to convince the jury that the accused has negative character traits and a previous history of crime.</a:t>
            </a:r>
            <a:endParaRPr/>
          </a:p>
          <a:p>
            <a:pPr marL="457200" lvl="0" indent="-317500" algn="l" rtl="0">
              <a:spcBef>
                <a:spcPts val="0"/>
              </a:spcBef>
              <a:spcAft>
                <a:spcPts val="0"/>
              </a:spcAft>
              <a:buSzPts val="1400"/>
              <a:buChar char="-"/>
            </a:pPr>
            <a:r>
              <a:rPr lang="en"/>
              <a:t>The jury must then decide guilt based on facts of the case, not based on the accused’s history.</a:t>
            </a:r>
            <a:endParaRPr/>
          </a:p>
          <a:p>
            <a:pPr marL="457200" lvl="0" indent="-317500" algn="l" rtl="0">
              <a:spcBef>
                <a:spcPts val="0"/>
              </a:spcBef>
              <a:spcAft>
                <a:spcPts val="0"/>
              </a:spcAft>
              <a:buSzPts val="1400"/>
              <a:buChar char="-"/>
            </a:pPr>
            <a:r>
              <a:rPr lang="en"/>
              <a:t>This type of evidence is tricky to use in a court by the Crown.</a:t>
            </a:r>
            <a:endParaRPr/>
          </a:p>
        </p:txBody>
      </p:sp>
      <p:sp>
        <p:nvSpPr>
          <p:cNvPr id="140" name="Google Shape;140;p2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_________________________:</a:t>
            </a:r>
            <a:endParaRPr/>
          </a:p>
          <a:p>
            <a:pPr marL="457200" lvl="0" indent="-317500" algn="l" rtl="0">
              <a:spcBef>
                <a:spcPts val="1600"/>
              </a:spcBef>
              <a:spcAft>
                <a:spcPts val="0"/>
              </a:spcAft>
              <a:buSzPts val="1400"/>
              <a:buChar char="-"/>
            </a:pPr>
            <a:r>
              <a:rPr lang="en"/>
              <a:t>Presents the jury with positive character traits to support the accused’s credibility.</a:t>
            </a:r>
            <a:endParaRPr/>
          </a:p>
          <a:p>
            <a:pPr marL="457200" lvl="0" indent="-317500" algn="l" rtl="0">
              <a:spcBef>
                <a:spcPts val="0"/>
              </a:spcBef>
              <a:spcAft>
                <a:spcPts val="0"/>
              </a:spcAft>
              <a:buSzPts val="1400"/>
              <a:buChar char="-"/>
            </a:pPr>
            <a:r>
              <a:rPr lang="en"/>
              <a:t>If the evidence provided is good enough, it could lead to an acquittal.</a:t>
            </a:r>
            <a:endParaRPr/>
          </a:p>
          <a:p>
            <a:pPr marL="457200" lvl="0" indent="-317500" algn="l" rtl="0">
              <a:spcBef>
                <a:spcPts val="0"/>
              </a:spcBef>
              <a:spcAft>
                <a:spcPts val="0"/>
              </a:spcAft>
              <a:buSzPts val="1400"/>
              <a:buChar char="-"/>
            </a:pPr>
            <a:r>
              <a:rPr lang="en"/>
              <a:t>Examples:</a:t>
            </a:r>
            <a:endParaRPr/>
          </a:p>
          <a:p>
            <a:pPr marL="914400" lvl="1" indent="-304800" algn="l" rtl="0">
              <a:spcBef>
                <a:spcPts val="0"/>
              </a:spcBef>
              <a:spcAft>
                <a:spcPts val="0"/>
              </a:spcAft>
              <a:buSzPts val="1200"/>
              <a:buChar char="-"/>
            </a:pPr>
            <a:r>
              <a:rPr lang="en"/>
              <a:t>Good school records</a:t>
            </a:r>
            <a:endParaRPr/>
          </a:p>
          <a:p>
            <a:pPr marL="914400" lvl="1" indent="-304800" algn="l" rtl="0">
              <a:spcBef>
                <a:spcPts val="0"/>
              </a:spcBef>
              <a:spcAft>
                <a:spcPts val="0"/>
              </a:spcAft>
              <a:buSzPts val="1200"/>
              <a:buChar char="-"/>
            </a:pPr>
            <a:r>
              <a:rPr lang="en"/>
              <a:t>Good employment records</a:t>
            </a:r>
            <a:endParaRPr/>
          </a:p>
          <a:p>
            <a:pPr marL="0" lvl="0" indent="0" algn="l" rtl="0">
              <a:spcBef>
                <a:spcPts val="160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6. Photographs</a:t>
            </a:r>
            <a:endParaRPr/>
          </a:p>
        </p:txBody>
      </p:sp>
      <p:sp>
        <p:nvSpPr>
          <p:cNvPr id="146" name="Google Shape;146;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Photographs can be submitted as evidence if there is a way to prove to the judge and jury that they are legitimate photos of the crime scene.</a:t>
            </a:r>
            <a:endParaRPr/>
          </a:p>
          <a:p>
            <a:pPr marL="0" lvl="0" indent="0" algn="l" rtl="0">
              <a:spcBef>
                <a:spcPts val="1600"/>
              </a:spcBef>
              <a:spcAft>
                <a:spcPts val="0"/>
              </a:spcAft>
              <a:buNone/>
            </a:pPr>
            <a:r>
              <a:rPr lang="en"/>
              <a:t>It is important for the judge and jury to remember that it is very easy to edit photos with technology today, and they must consider:</a:t>
            </a:r>
            <a:endParaRPr/>
          </a:p>
          <a:p>
            <a:pPr marL="457200" lvl="0" indent="-342900" algn="l" rtl="0">
              <a:spcBef>
                <a:spcPts val="1600"/>
              </a:spcBef>
              <a:spcAft>
                <a:spcPts val="0"/>
              </a:spcAft>
              <a:buSzPts val="1800"/>
              <a:buChar char="-"/>
            </a:pPr>
            <a:r>
              <a:rPr lang="en"/>
              <a:t>___________________________</a:t>
            </a:r>
            <a:endParaRPr/>
          </a:p>
          <a:p>
            <a:pPr marL="457200" lvl="0" indent="-342900" algn="l" rtl="0">
              <a:spcBef>
                <a:spcPts val="0"/>
              </a:spcBef>
              <a:spcAft>
                <a:spcPts val="0"/>
              </a:spcAft>
              <a:buSzPts val="1800"/>
              <a:buChar char="-"/>
            </a:pPr>
            <a:r>
              <a:rPr lang="en"/>
              <a:t>_________________________________</a:t>
            </a:r>
            <a:endParaRPr/>
          </a:p>
          <a:p>
            <a:pPr marL="457200" lvl="0" indent="-342900" algn="l" rtl="0">
              <a:spcBef>
                <a:spcPts val="0"/>
              </a:spcBef>
              <a:spcAft>
                <a:spcPts val="0"/>
              </a:spcAft>
              <a:buSzPts val="1800"/>
              <a:buChar char="-"/>
            </a:pPr>
            <a:r>
              <a:rPr lang="en"/>
              <a:t>___________________________________</a:t>
            </a:r>
            <a:endParaRPr/>
          </a:p>
          <a:p>
            <a:pPr marL="457200" lvl="0" indent="-342900" algn="l" rtl="0">
              <a:spcBef>
                <a:spcPts val="0"/>
              </a:spcBef>
              <a:spcAft>
                <a:spcPts val="0"/>
              </a:spcAft>
              <a:buSzPts val="1800"/>
              <a:buChar char="-"/>
            </a:pPr>
            <a:r>
              <a:rPr lang="en"/>
              <a:t>________________________________________</a:t>
            </a:r>
            <a:endParaRPr/>
          </a:p>
          <a:p>
            <a:pPr marL="0" lvl="0" indent="0" algn="l" rtl="0">
              <a:spcBef>
                <a:spcPts val="1600"/>
              </a:spcBef>
              <a:spcAft>
                <a:spcPts val="0"/>
              </a:spcAft>
              <a:buNone/>
            </a:pPr>
            <a:r>
              <a:rPr lang="en"/>
              <a:t>Sometimes the judge will throw photo evidence out if it is shocking in nature and could disturb the jury.</a:t>
            </a:r>
            <a:endParaRPr/>
          </a:p>
          <a:p>
            <a:pPr marL="0" lvl="0" indent="0" algn="l"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7. Electronic Devices or Video Evidence</a:t>
            </a:r>
            <a:endParaRPr/>
          </a:p>
        </p:txBody>
      </p:sp>
      <p:sp>
        <p:nvSpPr>
          <p:cNvPr id="152" name="Google Shape;152;p2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Evidence from electronic devices or video surveillance can be used in trials only if Criminal Code procedures have been strictly followed.</a:t>
            </a:r>
            <a:endParaRPr/>
          </a:p>
          <a:p>
            <a:pPr marL="0" lvl="0" indent="0" algn="l" rtl="0">
              <a:spcBef>
                <a:spcPts val="1600"/>
              </a:spcBef>
              <a:spcAft>
                <a:spcPts val="0"/>
              </a:spcAft>
              <a:buNone/>
            </a:pPr>
            <a:r>
              <a:rPr lang="en"/>
              <a:t>“Bugs” used to intercept phone calls and conversation are not admissible, unless one party has consented to the recording or if it is authorized by a court order.</a:t>
            </a:r>
            <a:endParaRPr/>
          </a:p>
          <a:p>
            <a:pPr marL="0" lvl="0" indent="0" algn="l" rtl="0">
              <a:spcBef>
                <a:spcPts val="1600"/>
              </a:spcBef>
              <a:spcAft>
                <a:spcPts val="0"/>
              </a:spcAft>
              <a:buNone/>
            </a:pPr>
            <a:r>
              <a:rPr lang="en"/>
              <a:t>Authorization for “bugs” can be given if:</a:t>
            </a:r>
            <a:endParaRPr/>
          </a:p>
          <a:p>
            <a:pPr marL="457200" lvl="0" indent="-342900" algn="l" rtl="0">
              <a:spcBef>
                <a:spcPts val="1600"/>
              </a:spcBef>
              <a:spcAft>
                <a:spcPts val="0"/>
              </a:spcAft>
              <a:buSzPts val="1800"/>
              <a:buChar char="-"/>
            </a:pPr>
            <a:r>
              <a:rPr lang="en"/>
              <a:t>_________________________________________</a:t>
            </a:r>
            <a:endParaRPr/>
          </a:p>
          <a:p>
            <a:pPr marL="457200" lvl="0" indent="-342900" algn="l" rtl="0">
              <a:spcBef>
                <a:spcPts val="0"/>
              </a:spcBef>
              <a:spcAft>
                <a:spcPts val="0"/>
              </a:spcAft>
              <a:buSzPts val="1800"/>
              <a:buChar char="-"/>
            </a:pPr>
            <a:r>
              <a:rPr lang="en"/>
              <a:t>_____________________________________________</a:t>
            </a:r>
            <a:endParaRPr/>
          </a:p>
          <a:p>
            <a:pPr marL="0" lvl="0" indent="0" algn="l" rtl="0">
              <a:spcBef>
                <a:spcPts val="1600"/>
              </a:spcBef>
              <a:spcAft>
                <a:spcPts val="1600"/>
              </a:spcAft>
              <a:buNone/>
            </a:pPr>
            <a:r>
              <a:rPr lang="en"/>
              <a:t>Electronic evidence is used as a “last resort” in Canadian courts of law.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8. Polygraph Evidence</a:t>
            </a:r>
            <a:endParaRPr/>
          </a:p>
        </p:txBody>
      </p:sp>
      <p:sp>
        <p:nvSpPr>
          <p:cNvPr id="158" name="Google Shape;158;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polygraph is a “lie detector test.”</a:t>
            </a:r>
            <a:endParaRPr/>
          </a:p>
          <a:p>
            <a:pPr marL="0" lvl="0" indent="0" algn="l" rtl="0">
              <a:spcBef>
                <a:spcPts val="1600"/>
              </a:spcBef>
              <a:spcAft>
                <a:spcPts val="0"/>
              </a:spcAft>
              <a:buNone/>
            </a:pPr>
            <a:r>
              <a:rPr lang="en"/>
              <a:t>A person is hooked up to a machine that measures ______________________________________________________ to indicate whether or not they are telling the truth.</a:t>
            </a:r>
            <a:endParaRPr/>
          </a:p>
          <a:p>
            <a:pPr marL="0" lvl="0" indent="0" algn="l" rtl="0">
              <a:spcBef>
                <a:spcPts val="1600"/>
              </a:spcBef>
              <a:spcAft>
                <a:spcPts val="0"/>
              </a:spcAft>
              <a:buNone/>
            </a:pPr>
            <a:r>
              <a:rPr lang="en"/>
              <a:t>The Supreme Court of Canada has ruled that polygraph evidence is hearsay evidence, and therefore is ___________________________________________.</a:t>
            </a:r>
            <a:endParaRPr/>
          </a:p>
          <a:p>
            <a:pPr marL="0" lvl="0" indent="0" algn="l" rtl="0">
              <a:spcBef>
                <a:spcPts val="16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9. Confessions</a:t>
            </a:r>
            <a:endParaRPr/>
          </a:p>
        </p:txBody>
      </p:sp>
      <p:sp>
        <p:nvSpPr>
          <p:cNvPr id="164" name="Google Shape;164;p2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confession is the accused person’s acknowledgement of that charge, or some essential part of it, is true.</a:t>
            </a:r>
            <a:endParaRPr/>
          </a:p>
          <a:p>
            <a:pPr marL="0" lvl="0" indent="0" algn="l" rtl="0">
              <a:spcBef>
                <a:spcPts val="1600"/>
              </a:spcBef>
              <a:spcAft>
                <a:spcPts val="0"/>
              </a:spcAft>
              <a:buNone/>
            </a:pPr>
            <a:r>
              <a:rPr lang="en"/>
              <a:t>A statement made after arrest can either be </a:t>
            </a:r>
            <a:r>
              <a:rPr lang="en" b="1"/>
              <a:t>________________, </a:t>
            </a:r>
            <a:r>
              <a:rPr lang="en"/>
              <a:t>which is admission, or </a:t>
            </a:r>
            <a:r>
              <a:rPr lang="en" b="1"/>
              <a:t>___________________ </a:t>
            </a:r>
            <a:r>
              <a:rPr lang="en"/>
              <a:t>which is denial. </a:t>
            </a:r>
            <a:endParaRPr/>
          </a:p>
          <a:p>
            <a:pPr marL="0" lvl="0" indent="0" algn="l" rtl="0">
              <a:spcBef>
                <a:spcPts val="1600"/>
              </a:spcBef>
              <a:spcAft>
                <a:spcPts val="0"/>
              </a:spcAft>
              <a:buNone/>
            </a:pPr>
            <a:r>
              <a:rPr lang="en"/>
              <a:t>How a confession is obtained can affect whether or not it is admissible in court. </a:t>
            </a:r>
            <a:endParaRPr/>
          </a:p>
          <a:p>
            <a:pPr marL="0" lvl="0" indent="0" algn="l" rtl="0">
              <a:spcBef>
                <a:spcPts val="1600"/>
              </a:spcBef>
              <a:spcAft>
                <a:spcPts val="0"/>
              </a:spcAft>
              <a:buNone/>
            </a:pPr>
            <a:r>
              <a:rPr lang="en"/>
              <a:t>If there is any evidence that police may have bribed, or forced a confession from an accused person, the evidence can ___________________________.</a:t>
            </a:r>
            <a:endParaRPr/>
          </a:p>
          <a:p>
            <a:pPr marL="0" lvl="0" indent="0" algn="l" rtl="0">
              <a:spcBef>
                <a:spcPts val="1600"/>
              </a:spcBef>
              <a:spcAft>
                <a:spcPts val="1600"/>
              </a:spcAft>
              <a:buNone/>
            </a:pPr>
            <a:r>
              <a:rPr lang="en"/>
              <a:t>Note: see the “Confession Tapes” on Netflix for some interesting confessions.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Illegally Obtained Evidence</a:t>
            </a:r>
            <a:endParaRPr/>
          </a:p>
        </p:txBody>
      </p:sp>
      <p:sp>
        <p:nvSpPr>
          <p:cNvPr id="170" name="Google Shape;170;p3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 Section 24 of the Charter of Rights and Freedoms allows the court to consider its options regarding illegally obtained evidence.  In each trial, it must be decided if admitting the evidence in question would bring the “administration of the justice system into disrepute” (that is, hurt the reputation of the justice system). This determination relies on whether “the reasonable person,” fully informed of the facts, would be surprised if a judge allowed the evidence to be admitted.  The severity of the offence, how it was committed and how the evidence was obtained must all be considered.”</a:t>
            </a:r>
            <a:endParaRPr/>
          </a:p>
          <a:p>
            <a:pPr marL="457200" lvl="0" indent="-342900" algn="l" rtl="0">
              <a:spcBef>
                <a:spcPts val="1600"/>
              </a:spcBef>
              <a:spcAft>
                <a:spcPts val="0"/>
              </a:spcAft>
              <a:buSzPts val="1800"/>
              <a:buChar char="-"/>
            </a:pPr>
            <a:r>
              <a:rPr lang="en"/>
              <a:t>Excerpt from page 207 of text.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Reaching a Verdict</a:t>
            </a:r>
            <a:endParaRPr/>
          </a:p>
        </p:txBody>
      </p:sp>
      <p:sp>
        <p:nvSpPr>
          <p:cNvPr id="176" name="Google Shape;176;p3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The Summation</a:t>
            </a:r>
            <a:endParaRPr/>
          </a:p>
          <a:p>
            <a:pPr marL="457200" lvl="0" indent="-342900" algn="l" rtl="0">
              <a:spcBef>
                <a:spcPts val="0"/>
              </a:spcBef>
              <a:spcAft>
                <a:spcPts val="0"/>
              </a:spcAft>
              <a:buSzPts val="1800"/>
              <a:buAutoNum type="arabicPeriod"/>
            </a:pPr>
            <a:r>
              <a:rPr lang="en"/>
              <a:t>The Charge to the Jury</a:t>
            </a:r>
            <a:endParaRPr/>
          </a:p>
          <a:p>
            <a:pPr marL="457200" lvl="0" indent="-342900" algn="l" rtl="0">
              <a:spcBef>
                <a:spcPts val="0"/>
              </a:spcBef>
              <a:spcAft>
                <a:spcPts val="0"/>
              </a:spcAft>
              <a:buSzPts val="1800"/>
              <a:buAutoNum type="arabicPeriod"/>
            </a:pPr>
            <a:r>
              <a:rPr lang="en"/>
              <a:t>Jury Deliberation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Witnesses</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Before the trial, the Crown gives the defense a list of Crown witnesses.</a:t>
            </a:r>
            <a:endParaRPr/>
          </a:p>
          <a:p>
            <a:pPr marL="0" lvl="0" indent="0" algn="l" rtl="0">
              <a:spcBef>
                <a:spcPts val="1600"/>
              </a:spcBef>
              <a:spcAft>
                <a:spcPts val="0"/>
              </a:spcAft>
              <a:buNone/>
            </a:pPr>
            <a:r>
              <a:rPr lang="en"/>
              <a:t>Either the Crown or the defense may pay a witness to appear, but only if they are an expert in something that pertains to the case.</a:t>
            </a:r>
            <a:endParaRPr/>
          </a:p>
          <a:p>
            <a:pPr marL="0" lvl="0" indent="0" algn="l" rtl="0">
              <a:spcBef>
                <a:spcPts val="1600"/>
              </a:spcBef>
              <a:spcAft>
                <a:spcPts val="0"/>
              </a:spcAft>
              <a:buNone/>
            </a:pPr>
            <a:r>
              <a:rPr lang="en"/>
              <a:t>Witnesses usually appear voluntarily, however sometimes they are served </a:t>
            </a:r>
            <a:r>
              <a:rPr lang="en" b="1"/>
              <a:t>__________________ </a:t>
            </a:r>
            <a:r>
              <a:rPr lang="en"/>
              <a:t>which require them by law to appear in court. </a:t>
            </a:r>
            <a:endParaRPr/>
          </a:p>
          <a:p>
            <a:pPr marL="0" lvl="0" indent="0" algn="l" rtl="0">
              <a:spcBef>
                <a:spcPts val="1600"/>
              </a:spcBef>
              <a:spcAft>
                <a:spcPts val="0"/>
              </a:spcAft>
              <a:buNone/>
            </a:pPr>
            <a:r>
              <a:rPr lang="en"/>
              <a:t>If a subpoenaed witness fails to appear before the court, they may be fined or sentences to ___________________________.</a:t>
            </a:r>
            <a:endParaRPr/>
          </a:p>
          <a:p>
            <a:pPr marL="0" lvl="0" indent="0" algn="l" rtl="0">
              <a:spcBef>
                <a:spcPts val="1600"/>
              </a:spcBef>
              <a:spcAft>
                <a:spcPts val="1600"/>
              </a:spcAft>
              <a:buNone/>
            </a:pPr>
            <a:r>
              <a:rPr lang="en"/>
              <a:t>A witness who knowingly gives false evidence would be guilty of the criminal offense of </a:t>
            </a:r>
            <a:r>
              <a:rPr lang="en" b="1"/>
              <a:t>____________________ .</a:t>
            </a:r>
            <a:endParaRPr b="1"/>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Summation</a:t>
            </a:r>
            <a:endParaRPr/>
          </a:p>
        </p:txBody>
      </p:sp>
      <p:sp>
        <p:nvSpPr>
          <p:cNvPr id="182" name="Google Shape;182;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After all witnesses have been called, each side presents its </a:t>
            </a:r>
            <a:r>
              <a:rPr lang="en" b="1"/>
              <a:t>___________________.</a:t>
            </a:r>
            <a:endParaRPr b="1"/>
          </a:p>
          <a:p>
            <a:pPr marL="0" lvl="0" indent="0" algn="l" rtl="0">
              <a:spcBef>
                <a:spcPts val="1600"/>
              </a:spcBef>
              <a:spcAft>
                <a:spcPts val="0"/>
              </a:spcAft>
              <a:buNone/>
            </a:pPr>
            <a:r>
              <a:rPr lang="en"/>
              <a:t>A summation is a summary of ________________________________________.</a:t>
            </a:r>
            <a:endParaRPr/>
          </a:p>
          <a:p>
            <a:pPr marL="0" lvl="0" indent="0" algn="l" rtl="0">
              <a:spcBef>
                <a:spcPts val="1600"/>
              </a:spcBef>
              <a:spcAft>
                <a:spcPts val="0"/>
              </a:spcAft>
              <a:buNone/>
            </a:pPr>
            <a:r>
              <a:rPr lang="en"/>
              <a:t>If the defense presented evidence on behalf of the accused, they would present their summation first, otherwise the Crown presents first.</a:t>
            </a:r>
            <a:endParaRPr/>
          </a:p>
          <a:p>
            <a:pPr marL="0" lvl="0" indent="0" algn="l" rtl="0">
              <a:spcBef>
                <a:spcPts val="1600"/>
              </a:spcBef>
              <a:spcAft>
                <a:spcPts val="0"/>
              </a:spcAft>
              <a:buNone/>
            </a:pPr>
            <a:r>
              <a:rPr lang="en"/>
              <a:t>_________________________ can be introduced at this time.</a:t>
            </a:r>
            <a:endParaRPr/>
          </a:p>
          <a:p>
            <a:pPr marL="0" lvl="0" indent="0" algn="l" rtl="0">
              <a:spcBef>
                <a:spcPts val="1600"/>
              </a:spcBef>
              <a:spcAft>
                <a:spcPts val="1600"/>
              </a:spcAft>
              <a:buNone/>
            </a:pPr>
            <a:r>
              <a:rPr lang="en"/>
              <a:t>Summation is sometimes referred to as the “_________________________.”</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Charge to the Jury</a:t>
            </a:r>
            <a:endParaRPr/>
          </a:p>
        </p:txBody>
      </p:sp>
      <p:sp>
        <p:nvSpPr>
          <p:cNvPr id="188" name="Google Shape;188;p3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Once the summations have been presented, the judge makes the </a:t>
            </a:r>
            <a:r>
              <a:rPr lang="en" b="1"/>
              <a:t>________________________. </a:t>
            </a:r>
            <a:r>
              <a:rPr lang="en"/>
              <a:t>The judge essentially explains to the jury how the law in question applies to the case, how the evidence weighs, and whether or not the crime was proved “beyond a reasonable doubt.”</a:t>
            </a:r>
            <a:endParaRPr/>
          </a:p>
          <a:p>
            <a:pPr marL="0" lvl="0" indent="0" algn="l" rtl="0">
              <a:spcBef>
                <a:spcPts val="1600"/>
              </a:spcBef>
              <a:spcAft>
                <a:spcPts val="0"/>
              </a:spcAft>
              <a:buNone/>
            </a:pPr>
            <a:r>
              <a:rPr lang="en"/>
              <a:t>The jury then leaves the room.  Either side of the court can then challenge the judge for _________________________. </a:t>
            </a:r>
            <a:endParaRPr/>
          </a:p>
          <a:p>
            <a:pPr marL="0" lvl="0" indent="0" algn="l" rtl="0">
              <a:spcBef>
                <a:spcPts val="1600"/>
              </a:spcBef>
              <a:spcAft>
                <a:spcPts val="1600"/>
              </a:spcAft>
              <a:buNone/>
            </a:pPr>
            <a:r>
              <a:rPr lang="en"/>
              <a:t>When the jury returns, the judge can present a recharge if they feel it necessary.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Jury Deliberation</a:t>
            </a:r>
            <a:endParaRPr/>
          </a:p>
        </p:txBody>
      </p:sp>
      <p:sp>
        <p:nvSpPr>
          <p:cNvPr id="194" name="Google Shape;194;p3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jury must finally leave the courtroom to think about all the information presented to them during the trial.</a:t>
            </a:r>
            <a:endParaRPr/>
          </a:p>
          <a:p>
            <a:pPr marL="0" lvl="0" indent="0" algn="l" rtl="0">
              <a:spcBef>
                <a:spcPts val="1600"/>
              </a:spcBef>
              <a:spcAft>
                <a:spcPts val="0"/>
              </a:spcAft>
              <a:buNone/>
            </a:pPr>
            <a:r>
              <a:rPr lang="en"/>
              <a:t>One person among the jury is selected to be the ______________, or the leader.</a:t>
            </a:r>
            <a:endParaRPr/>
          </a:p>
          <a:p>
            <a:pPr marL="0" lvl="0" indent="0" algn="l" rtl="0">
              <a:spcBef>
                <a:spcPts val="1600"/>
              </a:spcBef>
              <a:spcAft>
                <a:spcPts val="0"/>
              </a:spcAft>
              <a:buNone/>
            </a:pPr>
            <a:r>
              <a:rPr lang="en"/>
              <a:t>Jurors may review notes if they have made notes, or think about everything they heard/saw.</a:t>
            </a:r>
            <a:endParaRPr/>
          </a:p>
          <a:p>
            <a:pPr marL="0" lvl="0" indent="0" algn="l" rtl="0">
              <a:spcBef>
                <a:spcPts val="1600"/>
              </a:spcBef>
              <a:spcAft>
                <a:spcPts val="1600"/>
              </a:spcAft>
              <a:buNone/>
            </a:pPr>
            <a:r>
              <a:rPr lang="en"/>
              <a:t>Because the jury’s decision needs to be _______________, the jury may ask to return to the courtroom to have some pieces of evidence presented to them again.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Jury Deliberation cont.</a:t>
            </a:r>
            <a:endParaRPr/>
          </a:p>
        </p:txBody>
      </p:sp>
      <p:sp>
        <p:nvSpPr>
          <p:cNvPr id="200" name="Google Shape;200;p3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jury’s role is to __________________________________.</a:t>
            </a:r>
            <a:endParaRPr/>
          </a:p>
          <a:p>
            <a:pPr marL="0" lvl="0" indent="0" algn="l" rtl="0">
              <a:spcBef>
                <a:spcPts val="1600"/>
              </a:spcBef>
              <a:spcAft>
                <a:spcPts val="0"/>
              </a:spcAft>
              <a:buNone/>
            </a:pPr>
            <a:r>
              <a:rPr lang="en"/>
              <a:t>The judge’s role is to __________________________________.</a:t>
            </a:r>
            <a:endParaRPr/>
          </a:p>
          <a:p>
            <a:pPr marL="0" lvl="0" indent="0" algn="l" rtl="0">
              <a:spcBef>
                <a:spcPts val="1600"/>
              </a:spcBef>
              <a:spcAft>
                <a:spcPts val="0"/>
              </a:spcAft>
              <a:buNone/>
            </a:pPr>
            <a:r>
              <a:rPr lang="en"/>
              <a:t>Jurors should apply a two-step process where they apply the facts to the law.</a:t>
            </a:r>
            <a:endParaRPr/>
          </a:p>
          <a:p>
            <a:pPr marL="457200" lvl="0" indent="-342900" algn="l" rtl="0">
              <a:spcBef>
                <a:spcPts val="1600"/>
              </a:spcBef>
              <a:spcAft>
                <a:spcPts val="0"/>
              </a:spcAft>
              <a:buSzPts val="1800"/>
              <a:buChar char="-"/>
            </a:pPr>
            <a:r>
              <a:rPr lang="en"/>
              <a:t>First, ____________________________________________________________.</a:t>
            </a:r>
            <a:endParaRPr/>
          </a:p>
          <a:p>
            <a:pPr marL="457200" lvl="0" indent="-342900" algn="l" rtl="0">
              <a:spcBef>
                <a:spcPts val="0"/>
              </a:spcBef>
              <a:spcAft>
                <a:spcPts val="0"/>
              </a:spcAft>
              <a:buSzPts val="1800"/>
              <a:buChar char="-"/>
            </a:pPr>
            <a:r>
              <a:rPr lang="en"/>
              <a:t>Second, _______________________________________________________________.</a:t>
            </a:r>
            <a:endParaRPr/>
          </a:p>
          <a:p>
            <a:pPr marL="0" lvl="0" indent="0" algn="l" rtl="0">
              <a:spcBef>
                <a:spcPts val="1600"/>
              </a:spcBef>
              <a:spcAft>
                <a:spcPts val="1600"/>
              </a:spcAft>
              <a:buNone/>
            </a:pPr>
            <a:r>
              <a:rPr lang="en"/>
              <a:t>Finally, the jury must then apply the concept of reasonable doubt.  If the jurors have reasonable doubt, they must acquit the accused. In other words, the jury must give the accused the benefit of the doubt.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Hung Jury</a:t>
            </a:r>
            <a:endParaRPr/>
          </a:p>
        </p:txBody>
      </p:sp>
      <p:sp>
        <p:nvSpPr>
          <p:cNvPr id="206" name="Google Shape;206;p3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the judge feels that the jury may not ever reach a unanimous decision, they may be dismissed - known as a hung jury.</a:t>
            </a:r>
            <a:endParaRPr/>
          </a:p>
          <a:p>
            <a:pPr marL="0" lvl="0" indent="0" algn="l" rtl="0">
              <a:spcBef>
                <a:spcPts val="1600"/>
              </a:spcBef>
              <a:spcAft>
                <a:spcPts val="0"/>
              </a:spcAft>
              <a:buNone/>
            </a:pPr>
            <a:r>
              <a:rPr lang="en"/>
              <a:t>The accused may then be heard again _________________________.</a:t>
            </a:r>
            <a:endParaRPr/>
          </a:p>
          <a:p>
            <a:pPr marL="0" lvl="0" indent="0" algn="l" rtl="0">
              <a:spcBef>
                <a:spcPts val="1600"/>
              </a:spcBef>
              <a:spcAft>
                <a:spcPts val="0"/>
              </a:spcAft>
              <a:buNone/>
            </a:pPr>
            <a:r>
              <a:rPr lang="en"/>
              <a:t>The decision of a hung jury by a judge ________________________________.</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Verdict</a:t>
            </a:r>
            <a:endParaRPr/>
          </a:p>
        </p:txBody>
      </p:sp>
      <p:sp>
        <p:nvSpPr>
          <p:cNvPr id="212" name="Google Shape;212;p3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When the jury is able to reach a unanimous decision, the foreperson presents it to the court.</a:t>
            </a:r>
            <a:endParaRPr/>
          </a:p>
          <a:p>
            <a:pPr marL="0" lvl="0" indent="0" algn="l" rtl="0">
              <a:spcBef>
                <a:spcPts val="1600"/>
              </a:spcBef>
              <a:spcAft>
                <a:spcPts val="0"/>
              </a:spcAft>
              <a:buNone/>
            </a:pPr>
            <a:r>
              <a:rPr lang="en"/>
              <a:t>The Crown or the defense can then poll the jury to see if in fact each of the members agrees with the verdict, or if they were pressured to agree.</a:t>
            </a:r>
            <a:endParaRPr/>
          </a:p>
          <a:p>
            <a:pPr marL="0" lvl="0" indent="0" algn="l" rtl="0">
              <a:spcBef>
                <a:spcPts val="1600"/>
              </a:spcBef>
              <a:spcAft>
                <a:spcPts val="0"/>
              </a:spcAft>
              <a:buNone/>
            </a:pPr>
            <a:r>
              <a:rPr lang="en"/>
              <a:t>Each jury member must then stand and say “guilty” or “not guilty”</a:t>
            </a:r>
            <a:endParaRPr/>
          </a:p>
          <a:p>
            <a:pPr marL="0" lvl="0" indent="0" algn="l" rtl="0">
              <a:spcBef>
                <a:spcPts val="1600"/>
              </a:spcBef>
              <a:spcAft>
                <a:spcPts val="1600"/>
              </a:spcAft>
              <a:buNone/>
            </a:pPr>
            <a:r>
              <a:rPr lang="en"/>
              <a:t>Then, after being instructed to never disclose anything that happened in the jury room, the jurors are discharged from their duties.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Witnesses cont.</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a witness is found not to be mentally competent, their evidence can be declared inadmissible.</a:t>
            </a:r>
            <a:endParaRPr/>
          </a:p>
          <a:p>
            <a:pPr marL="0" lvl="0" indent="0" algn="l" rtl="0">
              <a:spcBef>
                <a:spcPts val="1600"/>
              </a:spcBef>
              <a:spcAft>
                <a:spcPts val="0"/>
              </a:spcAft>
              <a:buNone/>
            </a:pPr>
            <a:r>
              <a:rPr lang="en"/>
              <a:t>Children:</a:t>
            </a:r>
            <a:endParaRPr/>
          </a:p>
          <a:p>
            <a:pPr marL="457200" lvl="0" indent="-342900" algn="l" rtl="0">
              <a:spcBef>
                <a:spcPts val="1600"/>
              </a:spcBef>
              <a:spcAft>
                <a:spcPts val="0"/>
              </a:spcAft>
              <a:buSzPts val="1800"/>
              <a:buChar char="-"/>
            </a:pPr>
            <a:r>
              <a:rPr lang="en"/>
              <a:t>May give “unsworn” evidence if the child understands the importance of telling the truth.</a:t>
            </a:r>
            <a:endParaRPr/>
          </a:p>
          <a:p>
            <a:pPr marL="457200" lvl="0" indent="-342900" algn="l" rtl="0">
              <a:spcBef>
                <a:spcPts val="0"/>
              </a:spcBef>
              <a:spcAft>
                <a:spcPts val="0"/>
              </a:spcAft>
              <a:buSzPts val="1800"/>
              <a:buChar char="-"/>
            </a:pPr>
            <a:r>
              <a:rPr lang="en"/>
              <a:t>Children may be allowed to give evidence from behind a screen or by video if they are frightened.</a:t>
            </a:r>
            <a:endParaRPr/>
          </a:p>
          <a:p>
            <a:pPr marL="457200" lvl="0" indent="-342900" algn="l" rtl="0">
              <a:spcBef>
                <a:spcPts val="0"/>
              </a:spcBef>
              <a:spcAft>
                <a:spcPts val="0"/>
              </a:spcAft>
              <a:buSzPts val="1800"/>
              <a:buChar char="-"/>
            </a:pPr>
            <a:r>
              <a:rPr lang="en"/>
              <a:t>Children’s testimony can be valuable for ____________________________.</a:t>
            </a:r>
            <a:endParaRPr/>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Witness Testimony</a:t>
            </a:r>
            <a:endParaRPr/>
          </a:p>
        </p:txBody>
      </p:sp>
      <p:sp>
        <p:nvSpPr>
          <p:cNvPr id="85" name="Google Shape;85;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most important aspect of witness testimony is its </a:t>
            </a:r>
            <a:r>
              <a:rPr lang="en" b="1"/>
              <a:t>__________________________.</a:t>
            </a:r>
            <a:endParaRPr b="1"/>
          </a:p>
          <a:p>
            <a:pPr marL="0" lvl="0" indent="0" algn="l" rtl="0">
              <a:spcBef>
                <a:spcPts val="1600"/>
              </a:spcBef>
              <a:spcAft>
                <a:spcPts val="0"/>
              </a:spcAft>
              <a:buNone/>
            </a:pPr>
            <a:r>
              <a:rPr lang="en"/>
              <a:t>Witnesses will often be asked the same questions over again to ensure that their testimony remains consistent. </a:t>
            </a:r>
            <a:endParaRPr/>
          </a:p>
          <a:p>
            <a:pPr marL="0" lvl="0" indent="0" algn="l" rtl="0">
              <a:spcBef>
                <a:spcPts val="1600"/>
              </a:spcBef>
              <a:spcAft>
                <a:spcPts val="0"/>
              </a:spcAft>
              <a:buNone/>
            </a:pPr>
            <a:r>
              <a:rPr lang="en"/>
              <a:t>Each side of the court hopes to discredit the other’s witness.</a:t>
            </a:r>
            <a:endParaRPr/>
          </a:p>
          <a:p>
            <a:pPr marL="0" lvl="0" indent="0" algn="l" rtl="0">
              <a:spcBef>
                <a:spcPts val="1600"/>
              </a:spcBef>
              <a:spcAft>
                <a:spcPts val="1600"/>
              </a:spcAft>
              <a:buNone/>
            </a:pPr>
            <a:r>
              <a:rPr lang="en"/>
              <a:t>It is ultimately up to the judge and/or jury to decide the credibility of each witness’ testimony and the weight that their evidence deserves.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 a Judge or Juror Should Ask of Evidence:</a:t>
            </a:r>
            <a:endParaRPr/>
          </a:p>
        </p:txBody>
      </p:sp>
      <p:sp>
        <p:nvSpPr>
          <p:cNvPr id="91" name="Google Shape;91;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Does the witness have an interest in the outcome of the case?</a:t>
            </a:r>
            <a:endParaRPr/>
          </a:p>
          <a:p>
            <a:pPr marL="457200" lvl="0" indent="-342900" algn="l" rtl="0">
              <a:spcBef>
                <a:spcPts val="0"/>
              </a:spcBef>
              <a:spcAft>
                <a:spcPts val="0"/>
              </a:spcAft>
              <a:buSzPts val="1800"/>
              <a:buChar char="-"/>
            </a:pPr>
            <a:endParaRPr/>
          </a:p>
          <a:p>
            <a:pPr marL="457200" lvl="0" indent="-342900" algn="l" rtl="0">
              <a:spcBef>
                <a:spcPts val="0"/>
              </a:spcBef>
              <a:spcAft>
                <a:spcPts val="0"/>
              </a:spcAft>
              <a:buSzPts val="1800"/>
              <a:buChar char="-"/>
            </a:pPr>
            <a:r>
              <a:rPr lang="en"/>
              <a:t>__________________________________________________________________________________________</a:t>
            </a:r>
            <a:endParaRPr/>
          </a:p>
          <a:p>
            <a:pPr marL="457200" lvl="0" indent="-342900" algn="l" rtl="0">
              <a:spcBef>
                <a:spcPts val="0"/>
              </a:spcBef>
              <a:spcAft>
                <a:spcPts val="0"/>
              </a:spcAft>
              <a:buSzPts val="1800"/>
              <a:buChar char="-"/>
            </a:pPr>
            <a:endParaRPr/>
          </a:p>
          <a:p>
            <a:pPr marL="457200" lvl="0" indent="-342900" algn="l" rtl="0">
              <a:spcBef>
                <a:spcPts val="0"/>
              </a:spcBef>
              <a:spcAft>
                <a:spcPts val="0"/>
              </a:spcAft>
              <a:buSzPts val="1800"/>
              <a:buChar char="-"/>
            </a:pPr>
            <a:r>
              <a:rPr lang="en"/>
              <a:t>Do other witnesses support this witness’ evidence?</a:t>
            </a:r>
            <a:endParaRPr/>
          </a:p>
          <a:p>
            <a:pPr marL="457200" lvl="0" indent="-342900" algn="l" rtl="0">
              <a:spcBef>
                <a:spcPts val="0"/>
              </a:spcBef>
              <a:spcAft>
                <a:spcPts val="0"/>
              </a:spcAft>
              <a:buSzPts val="1800"/>
              <a:buChar char="-"/>
            </a:pPr>
            <a:endParaRPr/>
          </a:p>
          <a:p>
            <a:pPr marL="457200" lvl="0" indent="-342900" algn="l" rtl="0">
              <a:spcBef>
                <a:spcPts val="0"/>
              </a:spcBef>
              <a:spcAft>
                <a:spcPts val="0"/>
              </a:spcAft>
              <a:buSzPts val="1800"/>
              <a:buChar char="-"/>
            </a:pPr>
            <a:r>
              <a:rPr lang="en"/>
              <a:t>____________________________________________________________________________________</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Rules of Evidence</a:t>
            </a:r>
            <a:endParaRPr/>
          </a:p>
        </p:txBody>
      </p:sp>
      <p:sp>
        <p:nvSpPr>
          <p:cNvPr id="97" name="Google Shape;97;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If the admissibility of evidence is questioned during a trial, the judge will order a </a:t>
            </a:r>
            <a:r>
              <a:rPr lang="en" b="1"/>
              <a:t>______________, </a:t>
            </a:r>
            <a:r>
              <a:rPr lang="en"/>
              <a:t>which is a trial within a trial to determine if evidence can be shown to the jury.</a:t>
            </a:r>
            <a:endParaRPr/>
          </a:p>
          <a:p>
            <a:pPr marL="0" lvl="0" indent="0" algn="l" rtl="0">
              <a:spcBef>
                <a:spcPts val="1600"/>
              </a:spcBef>
              <a:spcAft>
                <a:spcPts val="0"/>
              </a:spcAft>
              <a:buNone/>
            </a:pPr>
            <a:r>
              <a:rPr lang="en"/>
              <a:t>Both the Crown and the defense need an opportunity to argue their positions without a jury being prejudiced by their arguments in case the evidence is not allowed. </a:t>
            </a:r>
            <a:endParaRPr/>
          </a:p>
          <a:p>
            <a:pPr marL="0" lvl="0" indent="0" algn="l" rtl="0">
              <a:spcBef>
                <a:spcPts val="1600"/>
              </a:spcBef>
              <a:spcAft>
                <a:spcPts val="0"/>
              </a:spcAft>
              <a:buNone/>
            </a:pPr>
            <a:r>
              <a:rPr lang="en"/>
              <a:t>During a voir dire, the jury must leave the courtroom, and the Crown and defense __________________________________. </a:t>
            </a:r>
            <a:endParaRPr/>
          </a:p>
          <a:p>
            <a:pPr marL="0" lvl="0" indent="0" algn="l" rtl="0">
              <a:spcBef>
                <a:spcPts val="1600"/>
              </a:spcBef>
              <a:spcAft>
                <a:spcPts val="1600"/>
              </a:spcAft>
              <a:buNone/>
            </a:pPr>
            <a:r>
              <a:rPr lang="en"/>
              <a:t>Once the judge decides if the evidence is admissible, the jury can return and the trail may proceed.</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Self-Incrimination</a:t>
            </a:r>
            <a:endParaRPr/>
          </a:p>
        </p:txBody>
      </p:sp>
      <p:sp>
        <p:nvSpPr>
          <p:cNvPr id="103" name="Google Shape;103;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 U.S. television and movies, you may have heard of people “pleading the 5th” or “taking the 5th”</a:t>
            </a:r>
            <a:endParaRPr/>
          </a:p>
          <a:p>
            <a:pPr marL="0" lvl="0" indent="0" algn="l" rtl="0">
              <a:spcBef>
                <a:spcPts val="1600"/>
              </a:spcBef>
              <a:spcAft>
                <a:spcPts val="0"/>
              </a:spcAft>
              <a:buNone/>
            </a:pPr>
            <a:r>
              <a:rPr lang="en"/>
              <a:t>This is a reference to the Fifth Amendment of the U.S. Constitution against self-incrimination. </a:t>
            </a:r>
            <a:endParaRPr/>
          </a:p>
          <a:p>
            <a:pPr marL="0" lvl="0" indent="0" algn="l" rtl="0">
              <a:spcBef>
                <a:spcPts val="1600"/>
              </a:spcBef>
              <a:spcAft>
                <a:spcPts val="0"/>
              </a:spcAft>
              <a:buNone/>
            </a:pPr>
            <a:r>
              <a:rPr lang="en"/>
              <a:t>In Canada, we have _____________________ that protects a witness from self-incrimination.  </a:t>
            </a:r>
            <a:endParaRPr/>
          </a:p>
          <a:p>
            <a:pPr marL="0" lvl="0" indent="0" algn="l" rtl="0">
              <a:spcBef>
                <a:spcPts val="1600"/>
              </a:spcBef>
              <a:spcAft>
                <a:spcPts val="0"/>
              </a:spcAft>
              <a:buNone/>
            </a:pPr>
            <a:r>
              <a:rPr lang="en"/>
              <a:t>Section 13 states that _________________________________________________________</a:t>
            </a:r>
            <a:endParaRPr/>
          </a:p>
          <a:p>
            <a:pPr marL="0" lvl="0" indent="0" algn="l" rtl="0">
              <a:spcBef>
                <a:spcPts val="1600"/>
              </a:spcBef>
              <a:spcAft>
                <a:spcPts val="1600"/>
              </a:spcAft>
              <a:buNone/>
            </a:pPr>
            <a:r>
              <a:rPr lang="en"/>
              <a:t>This encourages witnesses to answer all questions honestly.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Types of Evidence</a:t>
            </a:r>
            <a:endParaRPr/>
          </a:p>
        </p:txBody>
      </p:sp>
      <p:sp>
        <p:nvSpPr>
          <p:cNvPr id="109" name="Google Shape;109;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Privileged communications</a:t>
            </a:r>
            <a:endParaRPr/>
          </a:p>
          <a:p>
            <a:pPr marL="457200" lvl="0" indent="-342900" algn="l" rtl="0">
              <a:spcBef>
                <a:spcPts val="0"/>
              </a:spcBef>
              <a:spcAft>
                <a:spcPts val="0"/>
              </a:spcAft>
              <a:buSzPts val="1800"/>
              <a:buAutoNum type="arabicPeriod"/>
            </a:pPr>
            <a:r>
              <a:rPr lang="en"/>
              <a:t>Similar fact evidence</a:t>
            </a:r>
            <a:endParaRPr/>
          </a:p>
          <a:p>
            <a:pPr marL="457200" lvl="0" indent="-342900" algn="l" rtl="0">
              <a:spcBef>
                <a:spcPts val="0"/>
              </a:spcBef>
              <a:spcAft>
                <a:spcPts val="0"/>
              </a:spcAft>
              <a:buSzPts val="1800"/>
              <a:buAutoNum type="arabicPeriod"/>
            </a:pPr>
            <a:r>
              <a:rPr lang="en"/>
              <a:t>Hearsay evidence</a:t>
            </a:r>
            <a:endParaRPr/>
          </a:p>
          <a:p>
            <a:pPr marL="457200" lvl="0" indent="-342900" algn="l" rtl="0">
              <a:spcBef>
                <a:spcPts val="0"/>
              </a:spcBef>
              <a:spcAft>
                <a:spcPts val="0"/>
              </a:spcAft>
              <a:buSzPts val="1800"/>
              <a:buAutoNum type="arabicPeriod"/>
            </a:pPr>
            <a:r>
              <a:rPr lang="en"/>
              <a:t>Opinion evidence</a:t>
            </a:r>
            <a:endParaRPr/>
          </a:p>
          <a:p>
            <a:pPr marL="457200" lvl="0" indent="-342900" algn="l" rtl="0">
              <a:spcBef>
                <a:spcPts val="0"/>
              </a:spcBef>
              <a:spcAft>
                <a:spcPts val="0"/>
              </a:spcAft>
              <a:buSzPts val="1800"/>
              <a:buAutoNum type="arabicPeriod"/>
            </a:pPr>
            <a:r>
              <a:rPr lang="en"/>
              <a:t>Character evidence</a:t>
            </a:r>
            <a:endParaRPr/>
          </a:p>
          <a:p>
            <a:pPr marL="457200" lvl="0" indent="-342900" algn="l" rtl="0">
              <a:spcBef>
                <a:spcPts val="0"/>
              </a:spcBef>
              <a:spcAft>
                <a:spcPts val="0"/>
              </a:spcAft>
              <a:buSzPts val="1800"/>
              <a:buAutoNum type="arabicPeriod"/>
            </a:pPr>
            <a:r>
              <a:rPr lang="en"/>
              <a:t>Photographs</a:t>
            </a:r>
            <a:endParaRPr/>
          </a:p>
          <a:p>
            <a:pPr marL="457200" lvl="0" indent="-342900" algn="l" rtl="0">
              <a:spcBef>
                <a:spcPts val="0"/>
              </a:spcBef>
              <a:spcAft>
                <a:spcPts val="0"/>
              </a:spcAft>
              <a:buSzPts val="1800"/>
              <a:buAutoNum type="arabicPeriod"/>
            </a:pPr>
            <a:r>
              <a:rPr lang="en"/>
              <a:t>Electronic devices and video evidence</a:t>
            </a:r>
            <a:endParaRPr/>
          </a:p>
          <a:p>
            <a:pPr marL="457200" lvl="0" indent="-342900" algn="l" rtl="0">
              <a:spcBef>
                <a:spcPts val="0"/>
              </a:spcBef>
              <a:spcAft>
                <a:spcPts val="0"/>
              </a:spcAft>
              <a:buSzPts val="1800"/>
              <a:buAutoNum type="arabicPeriod"/>
            </a:pPr>
            <a:r>
              <a:rPr lang="en"/>
              <a:t>Polygraph evidence</a:t>
            </a:r>
            <a:endParaRPr/>
          </a:p>
          <a:p>
            <a:pPr marL="457200" lvl="0" indent="-342900" algn="l" rtl="0">
              <a:spcBef>
                <a:spcPts val="0"/>
              </a:spcBef>
              <a:spcAft>
                <a:spcPts val="0"/>
              </a:spcAft>
              <a:buSzPts val="1800"/>
              <a:buAutoNum type="arabicPeriod"/>
            </a:pPr>
            <a:r>
              <a:rPr lang="en"/>
              <a:t>Confessions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457200" lvl="0" indent="-457200" algn="l" rtl="0">
              <a:spcBef>
                <a:spcPts val="0"/>
              </a:spcBef>
              <a:spcAft>
                <a:spcPts val="0"/>
              </a:spcAft>
              <a:buSzPts val="3600"/>
              <a:buAutoNum type="arabicPeriod"/>
            </a:pPr>
            <a:r>
              <a:rPr lang="en"/>
              <a:t>Privileged Communications</a:t>
            </a:r>
            <a:endParaRPr/>
          </a:p>
        </p:txBody>
      </p:sp>
      <p:sp>
        <p:nvSpPr>
          <p:cNvPr id="115" name="Google Shape;115;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Any communications that cannot be presented in the court as evidence. </a:t>
            </a:r>
            <a:endParaRPr/>
          </a:p>
          <a:p>
            <a:pPr marL="0" lvl="0" indent="0" algn="l" rtl="0">
              <a:spcBef>
                <a:spcPts val="1600"/>
              </a:spcBef>
              <a:spcAft>
                <a:spcPts val="0"/>
              </a:spcAft>
              <a:buNone/>
            </a:pPr>
            <a:r>
              <a:rPr lang="en"/>
              <a:t>Communication between spouses, for example, is privileged communication.  Thus, a spouse of the accused does not have to give evidence against the accused, unless they are the victim of the crime.</a:t>
            </a:r>
            <a:endParaRPr/>
          </a:p>
          <a:p>
            <a:pPr marL="0" lvl="0" indent="0" algn="l" rtl="0">
              <a:spcBef>
                <a:spcPts val="1600"/>
              </a:spcBef>
              <a:spcAft>
                <a:spcPts val="0"/>
              </a:spcAft>
              <a:buNone/>
            </a:pPr>
            <a:r>
              <a:rPr lang="en"/>
              <a:t>Other privileged communications : </a:t>
            </a:r>
            <a:endParaRPr/>
          </a:p>
          <a:p>
            <a:pPr marL="457200" lvl="0" indent="-342900" algn="l" rtl="0">
              <a:spcBef>
                <a:spcPts val="1600"/>
              </a:spcBef>
              <a:spcAft>
                <a:spcPts val="0"/>
              </a:spcAft>
              <a:buSzPts val="1800"/>
              <a:buChar char="-"/>
            </a:pPr>
            <a:r>
              <a:rPr lang="en"/>
              <a:t>____________________________</a:t>
            </a:r>
            <a:endParaRPr/>
          </a:p>
          <a:p>
            <a:pPr marL="457200" lvl="0" indent="-342900" algn="l" rtl="0">
              <a:spcBef>
                <a:spcPts val="0"/>
              </a:spcBef>
              <a:spcAft>
                <a:spcPts val="0"/>
              </a:spcAft>
              <a:buSzPts val="1800"/>
              <a:buChar char="-"/>
            </a:pPr>
            <a:r>
              <a:rPr lang="en"/>
              <a:t>____________________________________</a:t>
            </a:r>
            <a:endParaRPr/>
          </a:p>
          <a:p>
            <a:pPr marL="457200" lvl="0" indent="-342900" algn="l" rtl="0">
              <a:spcBef>
                <a:spcPts val="0"/>
              </a:spcBef>
              <a:spcAft>
                <a:spcPts val="0"/>
              </a:spcAft>
              <a:buSzPts val="1800"/>
              <a:buChar char="-"/>
            </a:pPr>
            <a:r>
              <a:rPr lang="en"/>
              <a:t>______________________________</a:t>
            </a:r>
            <a:endParaRPr/>
          </a:p>
          <a:p>
            <a:pPr marL="0" lvl="0" indent="0" algn="l" rtl="0">
              <a:spcBef>
                <a:spcPts val="1600"/>
              </a:spcBef>
              <a:spcAft>
                <a:spcPts val="1600"/>
              </a:spcAft>
              <a:buNone/>
            </a:pPr>
            <a:r>
              <a:rPr lang="en"/>
              <a:t>If these officials share evidence against the accused, it will be nullified. </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1804</Words>
  <Application>Microsoft Office PowerPoint</Application>
  <PresentationFormat>On-screen Show (16:9)</PresentationFormat>
  <Paragraphs>145</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Open Sans</vt:lpstr>
      <vt:lpstr>PT Sans Narrow</vt:lpstr>
      <vt:lpstr>Tropic</vt:lpstr>
      <vt:lpstr>LAW 12</vt:lpstr>
      <vt:lpstr>Witnesses</vt:lpstr>
      <vt:lpstr>Witnesses cont.</vt:lpstr>
      <vt:lpstr>Witness Testimony</vt:lpstr>
      <vt:lpstr>Questions a Judge or Juror Should Ask of Evidence:</vt:lpstr>
      <vt:lpstr>Rules of Evidence</vt:lpstr>
      <vt:lpstr>Self-Incrimination</vt:lpstr>
      <vt:lpstr>Types of Evidence</vt:lpstr>
      <vt:lpstr>Privileged Communications</vt:lpstr>
      <vt:lpstr>2. Similar Fact Evidence</vt:lpstr>
      <vt:lpstr>3. Hearsay Evidence</vt:lpstr>
      <vt:lpstr>4. Opinion Evidence</vt:lpstr>
      <vt:lpstr>5. Character Evidence</vt:lpstr>
      <vt:lpstr>6. Photographs</vt:lpstr>
      <vt:lpstr>7. Electronic Devices or Video Evidence</vt:lpstr>
      <vt:lpstr>8. Polygraph Evidence</vt:lpstr>
      <vt:lpstr>9. Confessions</vt:lpstr>
      <vt:lpstr>Illegally Obtained Evidence</vt:lpstr>
      <vt:lpstr>Reaching a Verdict</vt:lpstr>
      <vt:lpstr>The Summation</vt:lpstr>
      <vt:lpstr>The Charge to the Jury</vt:lpstr>
      <vt:lpstr>Jury Deliberation</vt:lpstr>
      <vt:lpstr>Jury Deliberation cont.</vt:lpstr>
      <vt:lpstr>Hung Jury</vt:lpstr>
      <vt:lpstr>Verdict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12</dc:title>
  <dc:creator>EMILY BABSTOCK</dc:creator>
  <cp:lastModifiedBy>Windows User</cp:lastModifiedBy>
  <cp:revision>1</cp:revision>
  <dcterms:modified xsi:type="dcterms:W3CDTF">2020-04-21T20:37:47Z</dcterms:modified>
</cp:coreProperties>
</file>