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embeddedFontLst>
    <p:embeddedFont>
      <p:font typeface="PT Sans Narrow" panose="020B0604020202020204" charset="0"/>
      <p:regular r:id="rId31"/>
      <p:bold r:id="rId32"/>
    </p:embeddedFont>
    <p:embeddedFont>
      <p:font typeface="Open Sans" panose="020B060402020202020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7d70f1c8e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7d70f1c8e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7d70f1c8e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7d70f1c8e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77d70f1c8e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77d70f1c8e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7d70f1c8e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7d70f1c8e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7d70f1c8e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77d70f1c8e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77d70f1c8e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77d70f1c8e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77d70f1c8e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77d70f1c8e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7d70f1c8e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7d70f1c8e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7d70f1c8e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7d70f1c8e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7d70f1c8e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7d70f1c8e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7d70f1c8e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7d70f1c8e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77d70f1c8e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77d70f1c8e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77d70f1c8e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77d70f1c8e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77d70f1c8e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77d70f1c8e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7d70f1c8e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7d70f1c8e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7d70f1c8e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7d70f1c8e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7d70f1c8e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7d70f1c8e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77d70f1c8e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77d70f1c8e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77d70f1c8e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77d70f1c8e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77d70f1c8e_0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77d70f1c8e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7d70f1c8e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7d70f1c8e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7d70f1c8e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7d70f1c8e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7d70f1c8e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7d70f1c8e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7d70f1c8e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7d70f1c8e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7d70f1c8e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7d70f1c8e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7d70f1c8e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7d70f1c8e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7d70f1c8e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77d70f1c8e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LAW 12</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Chapter 7 Part 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Murder</a:t>
            </a:r>
            <a:endParaRPr/>
          </a:p>
        </p:txBody>
      </p:sp>
      <p:sp>
        <p:nvSpPr>
          <p:cNvPr id="122" name="Google Shape;122;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Murder is defined as the </a:t>
            </a:r>
            <a:r>
              <a:rPr lang="en" dirty="0" smtClean="0"/>
              <a:t>_____________________________________________. </a:t>
            </a:r>
            <a:endParaRPr dirty="0"/>
          </a:p>
          <a:p>
            <a:pPr marL="0" lvl="0" indent="0" algn="l" rtl="0">
              <a:spcBef>
                <a:spcPts val="1600"/>
              </a:spcBef>
              <a:spcAft>
                <a:spcPts val="0"/>
              </a:spcAft>
              <a:buNone/>
            </a:pPr>
            <a:r>
              <a:rPr lang="en" dirty="0"/>
              <a:t>Murder is usually identified by a clear intent to kill, but sometimes can be the result of someone’s reckless actions (i.e. a person sets a house on fire while they are aware that there are people inside)</a:t>
            </a:r>
            <a:endParaRPr dirty="0"/>
          </a:p>
          <a:p>
            <a:pPr marL="0" lvl="0" indent="0" algn="l" rtl="0">
              <a:spcBef>
                <a:spcPts val="1600"/>
              </a:spcBef>
              <a:spcAft>
                <a:spcPts val="0"/>
              </a:spcAft>
              <a:buNone/>
            </a:pPr>
            <a:r>
              <a:rPr lang="en" dirty="0"/>
              <a:t>In Canada, murder is divided into two subcategories:</a:t>
            </a:r>
            <a:endParaRPr dirty="0"/>
          </a:p>
          <a:p>
            <a:pPr marL="457200" lvl="0" indent="-342900" algn="l" rtl="0">
              <a:spcBef>
                <a:spcPts val="1600"/>
              </a:spcBef>
              <a:spcAft>
                <a:spcPts val="0"/>
              </a:spcAft>
              <a:buSzPts val="1800"/>
              <a:buChar char="●"/>
            </a:pPr>
            <a:r>
              <a:rPr lang="en-US" dirty="0" smtClean="0"/>
              <a:t>____________________________</a:t>
            </a:r>
            <a:endParaRPr dirty="0"/>
          </a:p>
          <a:p>
            <a:pPr marL="457200" lvl="0" indent="-342900" algn="l" rtl="0">
              <a:spcBef>
                <a:spcPts val="0"/>
              </a:spcBef>
              <a:spcAft>
                <a:spcPts val="0"/>
              </a:spcAft>
              <a:buSzPts val="1800"/>
              <a:buChar char="●"/>
            </a:pPr>
            <a:r>
              <a:rPr lang="en" dirty="0" smtClean="0"/>
              <a:t>____________________________</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First versus Second-Degree </a:t>
            </a:r>
            <a:r>
              <a:rPr lang="en" dirty="0"/>
              <a:t>Murder</a:t>
            </a:r>
            <a:endParaRPr dirty="0"/>
          </a:p>
        </p:txBody>
      </p:sp>
      <p:sp>
        <p:nvSpPr>
          <p:cNvPr id="128" name="Google Shape;128;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First-degree murder is </a:t>
            </a:r>
            <a:r>
              <a:rPr lang="en" dirty="0" smtClean="0"/>
              <a:t>____________________________________.</a:t>
            </a:r>
            <a:endParaRPr dirty="0"/>
          </a:p>
          <a:p>
            <a:pPr marL="0" lvl="0" indent="0" algn="l" rtl="0">
              <a:spcBef>
                <a:spcPts val="1600"/>
              </a:spcBef>
              <a:spcAft>
                <a:spcPts val="0"/>
              </a:spcAft>
              <a:buNone/>
            </a:pPr>
            <a:r>
              <a:rPr lang="en" dirty="0"/>
              <a:t>It occurs when:</a:t>
            </a:r>
            <a:endParaRPr dirty="0"/>
          </a:p>
          <a:p>
            <a:pPr marL="457200" lvl="0" indent="-342900" algn="l" rtl="0">
              <a:spcBef>
                <a:spcPts val="1600"/>
              </a:spcBef>
              <a:spcAft>
                <a:spcPts val="0"/>
              </a:spcAft>
              <a:buSzPts val="1800"/>
              <a:buChar char="●"/>
            </a:pPr>
            <a:r>
              <a:rPr lang="en" dirty="0"/>
              <a:t>The murder is </a:t>
            </a:r>
            <a:r>
              <a:rPr lang="en-US" dirty="0" smtClean="0"/>
              <a:t>____________________________________</a:t>
            </a:r>
            <a:endParaRPr dirty="0"/>
          </a:p>
          <a:p>
            <a:pPr marL="457200" lvl="0" indent="-342900" algn="l" rtl="0">
              <a:spcBef>
                <a:spcPts val="0"/>
              </a:spcBef>
              <a:spcAft>
                <a:spcPts val="0"/>
              </a:spcAft>
              <a:buSzPts val="1800"/>
              <a:buChar char="●"/>
            </a:pPr>
            <a:r>
              <a:rPr lang="en" dirty="0"/>
              <a:t>The victim is a law enforcement agent, such as a </a:t>
            </a:r>
            <a:r>
              <a:rPr lang="en-US" dirty="0" smtClean="0"/>
              <a:t>____________________________________________________________________.</a:t>
            </a:r>
            <a:endParaRPr dirty="0"/>
          </a:p>
          <a:p>
            <a:pPr marL="457200" lvl="0" indent="-342900" algn="l" rtl="0">
              <a:spcBef>
                <a:spcPts val="0"/>
              </a:spcBef>
              <a:spcAft>
                <a:spcPts val="0"/>
              </a:spcAft>
              <a:buSzPts val="1800"/>
              <a:buChar char="●"/>
            </a:pPr>
            <a:r>
              <a:rPr lang="en" dirty="0"/>
              <a:t>The death occurs while another crime is simultaneously committed (i.e. a bank robber kills a guard even if they didn’t mean to, still a first-degree murder because it happened at the same time as the robbery.) </a:t>
            </a:r>
            <a:endParaRPr dirty="0"/>
          </a:p>
          <a:p>
            <a:pPr marL="0" lvl="0" indent="0" algn="l" rtl="0">
              <a:spcBef>
                <a:spcPts val="1600"/>
              </a:spcBef>
              <a:spcAft>
                <a:spcPts val="1600"/>
              </a:spcAft>
              <a:buNone/>
            </a:pPr>
            <a:r>
              <a:rPr lang="en" dirty="0"/>
              <a:t>All other murders are considered </a:t>
            </a:r>
            <a:r>
              <a:rPr lang="en" dirty="0" smtClean="0"/>
              <a:t>_____________________________________________.</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Murder Sentencing</a:t>
            </a:r>
            <a:endParaRPr/>
          </a:p>
        </p:txBody>
      </p:sp>
      <p:sp>
        <p:nvSpPr>
          <p:cNvPr id="134" name="Google Shape;134;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a:t>
            </a:r>
            <a:r>
              <a:rPr lang="en" b="1" dirty="0"/>
              <a:t>minimum</a:t>
            </a:r>
            <a:r>
              <a:rPr lang="en" dirty="0"/>
              <a:t> sentence for both first and second-degree murder is </a:t>
            </a:r>
            <a:r>
              <a:rPr lang="en" dirty="0" smtClean="0"/>
              <a:t>_____________________________________________ in Canada.</a:t>
            </a:r>
            <a:endParaRPr dirty="0"/>
          </a:p>
          <a:p>
            <a:pPr marL="0" lvl="0" indent="0" algn="l" rtl="0">
              <a:spcBef>
                <a:spcPts val="1600"/>
              </a:spcBef>
              <a:spcAft>
                <a:spcPts val="0"/>
              </a:spcAft>
              <a:buNone/>
            </a:pPr>
            <a:r>
              <a:rPr lang="en" dirty="0"/>
              <a:t>The difference between the two is </a:t>
            </a:r>
            <a:r>
              <a:rPr lang="en" dirty="0" smtClean="0"/>
              <a:t>_____________________________________. </a:t>
            </a:r>
            <a:endParaRPr dirty="0"/>
          </a:p>
          <a:p>
            <a:pPr marL="0" lvl="0" indent="0" algn="l" rtl="0">
              <a:spcBef>
                <a:spcPts val="1600"/>
              </a:spcBef>
              <a:spcAft>
                <a:spcPts val="0"/>
              </a:spcAft>
              <a:buNone/>
            </a:pPr>
            <a:r>
              <a:rPr lang="en" dirty="0"/>
              <a:t>Someone convicted of first-degree murder is eligible for parole only after </a:t>
            </a:r>
            <a:r>
              <a:rPr lang="en" dirty="0" smtClean="0"/>
              <a:t>_________________________________.</a:t>
            </a:r>
            <a:endParaRPr dirty="0"/>
          </a:p>
          <a:p>
            <a:pPr marL="0" lvl="0" indent="0" algn="l" rtl="0">
              <a:spcBef>
                <a:spcPts val="1600"/>
              </a:spcBef>
              <a:spcAft>
                <a:spcPts val="1600"/>
              </a:spcAft>
              <a:buNone/>
            </a:pPr>
            <a:r>
              <a:rPr lang="en" dirty="0"/>
              <a:t>For second degree, the person may be eligible for parole after </a:t>
            </a:r>
            <a:r>
              <a:rPr lang="en" dirty="0" smtClean="0"/>
              <a:t>________________.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Manslaughter</a:t>
            </a:r>
            <a:endParaRPr/>
          </a:p>
        </p:txBody>
      </p:sp>
      <p:sp>
        <p:nvSpPr>
          <p:cNvPr id="140" name="Google Shape;140;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Manslaughter is </a:t>
            </a:r>
            <a:r>
              <a:rPr lang="en" dirty="0" smtClean="0"/>
              <a:t>________________________________________________________________________________.</a:t>
            </a:r>
            <a:endParaRPr dirty="0"/>
          </a:p>
          <a:p>
            <a:pPr marL="0" lvl="0" indent="0" algn="l" rtl="0">
              <a:spcBef>
                <a:spcPts val="1600"/>
              </a:spcBef>
              <a:spcAft>
                <a:spcPts val="0"/>
              </a:spcAft>
              <a:buNone/>
            </a:pPr>
            <a:r>
              <a:rPr lang="en" dirty="0"/>
              <a:t>Manslaughter is not murder, and requires only general intent.</a:t>
            </a:r>
            <a:endParaRPr dirty="0"/>
          </a:p>
          <a:p>
            <a:pPr marL="0" lvl="0" indent="0" algn="l" rtl="0">
              <a:spcBef>
                <a:spcPts val="1600"/>
              </a:spcBef>
              <a:spcAft>
                <a:spcPts val="0"/>
              </a:spcAft>
              <a:buNone/>
            </a:pPr>
            <a:r>
              <a:rPr lang="en" dirty="0"/>
              <a:t>Ex: Sidney loses control of her car while speeding and kills a pedestrian, she could be charged with manslaughter, not murder.  Although she was speeding, there was no intent to kill. </a:t>
            </a:r>
            <a:endParaRPr dirty="0"/>
          </a:p>
          <a:p>
            <a:pPr marL="457200" lvl="0" indent="-342900" algn="l" rtl="0">
              <a:spcBef>
                <a:spcPts val="1600"/>
              </a:spcBef>
              <a:spcAft>
                <a:spcPts val="0"/>
              </a:spcAft>
              <a:buSzPts val="1800"/>
              <a:buChar char="●"/>
            </a:pPr>
            <a:r>
              <a:rPr lang="en" dirty="0"/>
              <a:t>If Sidney had sped up and swerved at the pedestrian, there would be clear intent, and she would be charged with murder. </a:t>
            </a:r>
            <a:endParaRPr dirty="0"/>
          </a:p>
          <a:p>
            <a:pPr marL="0" lvl="0" indent="0" algn="l" rtl="0">
              <a:spcBef>
                <a:spcPts val="160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Murder becomes Manslaughter</a:t>
            </a:r>
            <a:endParaRPr/>
          </a:p>
        </p:txBody>
      </p:sp>
      <p:sp>
        <p:nvSpPr>
          <p:cNvPr id="146" name="Google Shape;146;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Sometimes people who are changed with murder can get downgraded to a conviction of manslaughter.</a:t>
            </a:r>
            <a:endParaRPr dirty="0"/>
          </a:p>
          <a:p>
            <a:pPr marL="0" lvl="0" indent="0" algn="l" rtl="0">
              <a:spcBef>
                <a:spcPts val="1600"/>
              </a:spcBef>
              <a:spcAft>
                <a:spcPts val="0"/>
              </a:spcAft>
              <a:buNone/>
            </a:pPr>
            <a:r>
              <a:rPr lang="en" dirty="0"/>
              <a:t>This happens when the accused uses one or two defences:</a:t>
            </a:r>
            <a:endParaRPr dirty="0"/>
          </a:p>
          <a:p>
            <a:pPr marL="457200" lvl="0" indent="-342900" algn="l" rtl="0">
              <a:spcBef>
                <a:spcPts val="1600"/>
              </a:spcBef>
              <a:spcAft>
                <a:spcPts val="0"/>
              </a:spcAft>
              <a:buSzPts val="1800"/>
              <a:buChar char="●"/>
            </a:pPr>
            <a:r>
              <a:rPr lang="en-US" dirty="0" smtClean="0"/>
              <a:t>_________________________</a:t>
            </a:r>
            <a:endParaRPr dirty="0"/>
          </a:p>
          <a:p>
            <a:pPr marL="457200" lvl="0" indent="-342900" algn="l" rtl="0">
              <a:spcBef>
                <a:spcPts val="0"/>
              </a:spcBef>
              <a:spcAft>
                <a:spcPts val="0"/>
              </a:spcAft>
              <a:buSzPts val="1800"/>
              <a:buChar char="●"/>
            </a:pPr>
            <a:r>
              <a:rPr lang="en" dirty="0" smtClean="0"/>
              <a:t>__________________________</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Manslaughter: Provocation</a:t>
            </a:r>
            <a:endParaRPr/>
          </a:p>
        </p:txBody>
      </p:sp>
      <p:sp>
        <p:nvSpPr>
          <p:cNvPr id="152" name="Google Shape;152;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accused must be able to prove that their actions happened “in the heat of passion caused by sudden provocation</a:t>
            </a:r>
            <a:r>
              <a:rPr lang="en" dirty="0" smtClean="0"/>
              <a:t>.”</a:t>
            </a:r>
            <a:endParaRPr dirty="0"/>
          </a:p>
          <a:p>
            <a:pPr marL="0" lvl="0" indent="0" algn="l" rtl="0">
              <a:spcBef>
                <a:spcPts val="1600"/>
              </a:spcBef>
              <a:spcAft>
                <a:spcPts val="0"/>
              </a:spcAft>
              <a:buNone/>
            </a:pPr>
            <a:r>
              <a:rPr lang="en" dirty="0"/>
              <a:t>Provocation must be a wrongful act or insult and must be something that would cause </a:t>
            </a:r>
            <a:r>
              <a:rPr lang="en" dirty="0" smtClean="0"/>
              <a:t>____________________________________________. </a:t>
            </a:r>
            <a:endParaRPr dirty="0"/>
          </a:p>
          <a:p>
            <a:pPr marL="0" lvl="0" indent="0" algn="l" rtl="0">
              <a:spcBef>
                <a:spcPts val="1600"/>
              </a:spcBef>
              <a:spcAft>
                <a:spcPts val="0"/>
              </a:spcAft>
              <a:buNone/>
            </a:pPr>
            <a:r>
              <a:rPr lang="en" dirty="0"/>
              <a:t>Finally, the killing must take place during the loss of self-control (in the heat of the moment)</a:t>
            </a:r>
            <a:endParaRPr dirty="0"/>
          </a:p>
          <a:p>
            <a:pPr marL="457200" lvl="0" indent="-342900" algn="l" rtl="0">
              <a:spcBef>
                <a:spcPts val="1600"/>
              </a:spcBef>
              <a:spcAft>
                <a:spcPts val="0"/>
              </a:spcAft>
              <a:buSzPts val="1800"/>
              <a:buChar char="●"/>
            </a:pPr>
            <a:r>
              <a:rPr lang="en" dirty="0"/>
              <a:t>If the killing took place at a later time and was planned, then it would be </a:t>
            </a:r>
            <a:r>
              <a:rPr lang="en" dirty="0" smtClean="0"/>
              <a:t>_______________________.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Manslaughter: Intoxication</a:t>
            </a:r>
            <a:endParaRPr/>
          </a:p>
        </p:txBody>
      </p:sp>
      <p:sp>
        <p:nvSpPr>
          <p:cNvPr id="158" name="Google Shape;158;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Being drunk or high can affect a person’s ability to predict the consequences of their actions.</a:t>
            </a:r>
            <a:endParaRPr dirty="0"/>
          </a:p>
          <a:p>
            <a:pPr marL="0" lvl="0" indent="0" algn="l" rtl="0">
              <a:spcBef>
                <a:spcPts val="1600"/>
              </a:spcBef>
              <a:spcAft>
                <a:spcPts val="0"/>
              </a:spcAft>
              <a:buNone/>
            </a:pPr>
            <a:r>
              <a:rPr lang="en" dirty="0"/>
              <a:t>If there is a doubt as to whether the accused specifically intended to kill the victim because the accused was drunk or high, the accused must be found guilty of </a:t>
            </a:r>
            <a:r>
              <a:rPr lang="en" dirty="0" smtClean="0"/>
              <a:t>________________________________________________.</a:t>
            </a:r>
            <a:endParaRPr dirty="0"/>
          </a:p>
          <a:p>
            <a:pPr marL="0" lvl="0" indent="0" algn="l" rtl="0">
              <a:spcBef>
                <a:spcPts val="1600"/>
              </a:spcBef>
              <a:spcAft>
                <a:spcPts val="1600"/>
              </a:spcAft>
              <a:buNone/>
            </a:pPr>
            <a:r>
              <a:rPr lang="en" dirty="0"/>
              <a:t>The Crown would have to prove that there was a specific intent and plan to kill the victim in order to get a murder charge if the accused was intoxicated.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Assisted Suicide</a:t>
            </a:r>
            <a:endParaRPr/>
          </a:p>
        </p:txBody>
      </p:sp>
      <p:sp>
        <p:nvSpPr>
          <p:cNvPr id="164" name="Google Shape;164;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 is against the law in Canada to encourage someone to commit suicide, or to assist them in the act of suicide.</a:t>
            </a:r>
            <a:endParaRPr dirty="0"/>
          </a:p>
          <a:p>
            <a:pPr marL="0" lvl="0" indent="0" algn="l" rtl="0">
              <a:spcBef>
                <a:spcPts val="1600"/>
              </a:spcBef>
              <a:spcAft>
                <a:spcPts val="0"/>
              </a:spcAft>
              <a:buNone/>
            </a:pPr>
            <a:r>
              <a:rPr lang="en" dirty="0"/>
              <a:t>Until 1972, it was actually against the law to commit suicide, and those who were unsuccessful in their attempts were often </a:t>
            </a:r>
            <a:r>
              <a:rPr lang="en" dirty="0" smtClean="0"/>
              <a:t>prosecuted</a:t>
            </a:r>
            <a:r>
              <a:rPr lang="en" dirty="0"/>
              <a:t>.</a:t>
            </a:r>
            <a:endParaRPr dirty="0"/>
          </a:p>
          <a:p>
            <a:pPr marL="0" lvl="0" indent="0" algn="l" rtl="0">
              <a:spcBef>
                <a:spcPts val="1600"/>
              </a:spcBef>
              <a:spcAft>
                <a:spcPts val="0"/>
              </a:spcAft>
              <a:buNone/>
            </a:pPr>
            <a:r>
              <a:rPr lang="en" dirty="0"/>
              <a:t>Some chronically ill Canadians have argued that they should have the right to get assistance in committing suicide, while other people argue that </a:t>
            </a:r>
            <a:r>
              <a:rPr lang="en" dirty="0" smtClean="0"/>
              <a:t>__________________________________________________.</a:t>
            </a:r>
            <a:endParaRPr dirty="0"/>
          </a:p>
          <a:p>
            <a:pPr marL="0" lvl="0" indent="0" algn="l" rtl="0">
              <a:spcBef>
                <a:spcPts val="1600"/>
              </a:spcBef>
              <a:spcAft>
                <a:spcPts val="1600"/>
              </a:spcAft>
              <a:buNone/>
            </a:pPr>
            <a:r>
              <a:rPr lang="en" dirty="0"/>
              <a:t>While suicide and attempted suicide are now decriminalized, assisted suicide remains a </a:t>
            </a:r>
            <a:r>
              <a:rPr lang="en" dirty="0" smtClean="0"/>
              <a:t>________________________________________.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Euthanasia</a:t>
            </a:r>
            <a:endParaRPr/>
          </a:p>
        </p:txBody>
      </p:sp>
      <p:sp>
        <p:nvSpPr>
          <p:cNvPr id="170" name="Google Shape;170;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There is a very fine line between assisted suicide and euthanasia.</a:t>
            </a:r>
            <a:endParaRPr dirty="0"/>
          </a:p>
          <a:p>
            <a:pPr marL="457200" lvl="0" indent="-342900" algn="l" rtl="0">
              <a:spcBef>
                <a:spcPts val="1600"/>
              </a:spcBef>
              <a:spcAft>
                <a:spcPts val="0"/>
              </a:spcAft>
              <a:buSzPts val="1800"/>
              <a:buChar char="●"/>
            </a:pPr>
            <a:r>
              <a:rPr lang="en" dirty="0"/>
              <a:t>Assisted suicide would be when a person intentionally takes their life, with the </a:t>
            </a:r>
            <a:r>
              <a:rPr lang="en" dirty="0" smtClean="0"/>
              <a:t>________________________________________. </a:t>
            </a:r>
            <a:endParaRPr dirty="0"/>
          </a:p>
          <a:p>
            <a:pPr marL="457200" lvl="0" indent="-342900" algn="l" rtl="0">
              <a:spcBef>
                <a:spcPts val="0"/>
              </a:spcBef>
              <a:spcAft>
                <a:spcPts val="0"/>
              </a:spcAft>
              <a:buSzPts val="1800"/>
              <a:buChar char="●"/>
            </a:pPr>
            <a:r>
              <a:rPr lang="en" dirty="0"/>
              <a:t>Euthanasia would be when a person assists a terminally ill patient to end their life </a:t>
            </a:r>
            <a:r>
              <a:rPr lang="en" dirty="0" smtClean="0"/>
              <a:t>___________________________________________. </a:t>
            </a:r>
            <a:endParaRPr dirty="0"/>
          </a:p>
          <a:p>
            <a:pPr marL="0" lvl="0" indent="0" algn="l" rtl="0">
              <a:spcBef>
                <a:spcPts val="1600"/>
              </a:spcBef>
              <a:spcAft>
                <a:spcPts val="0"/>
              </a:spcAft>
              <a:buNone/>
            </a:pPr>
            <a:r>
              <a:rPr lang="en" dirty="0"/>
              <a:t>Ex: A person with terminal cancer has expressed their wish to die by choosing not to undergo aggressive chemotherapy.  Under these circumstances, ending their life would be called voluntary euthanasia.  This could also happen if that person were in an irreversible coma.  In that case, an immediate family member would consent to euthanasia on their behalf. </a:t>
            </a:r>
            <a:endParaRPr dirty="0"/>
          </a:p>
          <a:p>
            <a:pPr marL="0" lvl="0" indent="0" algn="l" rtl="0">
              <a:spcBef>
                <a:spcPts val="1600"/>
              </a:spcBef>
              <a:spcAft>
                <a:spcPts val="1600"/>
              </a:spcAft>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Assault</a:t>
            </a:r>
            <a:endParaRPr/>
          </a:p>
        </p:txBody>
      </p:sp>
      <p:sp>
        <p:nvSpPr>
          <p:cNvPr id="176" name="Google Shape;176;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 Canada, there are three levels of assault, based on the level of severity and corresponding penalties:</a:t>
            </a:r>
            <a:endParaRPr dirty="0"/>
          </a:p>
          <a:p>
            <a:pPr marL="457200" lvl="0" indent="-342900" algn="l" rtl="0">
              <a:spcBef>
                <a:spcPts val="1600"/>
              </a:spcBef>
              <a:spcAft>
                <a:spcPts val="0"/>
              </a:spcAft>
              <a:buSzPts val="1800"/>
              <a:buChar char="●"/>
            </a:pPr>
            <a:r>
              <a:rPr lang="en" dirty="0"/>
              <a:t>Level one: </a:t>
            </a:r>
            <a:r>
              <a:rPr lang="en-US" dirty="0" smtClean="0"/>
              <a:t>____________________</a:t>
            </a:r>
            <a:endParaRPr dirty="0"/>
          </a:p>
          <a:p>
            <a:pPr marL="457200" lvl="0" indent="-342900" algn="l" rtl="0">
              <a:spcBef>
                <a:spcPts val="0"/>
              </a:spcBef>
              <a:spcAft>
                <a:spcPts val="0"/>
              </a:spcAft>
              <a:buSzPts val="1800"/>
              <a:buChar char="●"/>
            </a:pPr>
            <a:r>
              <a:rPr lang="en" dirty="0"/>
              <a:t>Level two: </a:t>
            </a:r>
            <a:r>
              <a:rPr lang="en-US" dirty="0" smtClean="0"/>
              <a:t>__________________________</a:t>
            </a:r>
            <a:endParaRPr dirty="0"/>
          </a:p>
          <a:p>
            <a:pPr marL="457200" lvl="0" indent="-342900" algn="l" rtl="0">
              <a:spcBef>
                <a:spcPts val="0"/>
              </a:spcBef>
              <a:spcAft>
                <a:spcPts val="0"/>
              </a:spcAft>
              <a:buSzPts val="1800"/>
              <a:buChar char="●"/>
            </a:pPr>
            <a:r>
              <a:rPr lang="en" dirty="0"/>
              <a:t>Level three: </a:t>
            </a:r>
            <a:r>
              <a:rPr lang="en-US" dirty="0" smtClean="0"/>
              <a:t>_____________________________</a:t>
            </a:r>
            <a:endParaRPr dirty="0"/>
          </a:p>
          <a:p>
            <a:pPr marL="0" lvl="0" indent="0" algn="l" rtl="0">
              <a:spcBef>
                <a:spcPts val="1600"/>
              </a:spcBef>
              <a:spcAft>
                <a:spcPts val="0"/>
              </a:spcAft>
              <a:buNone/>
            </a:pPr>
            <a:r>
              <a:rPr lang="en" dirty="0"/>
              <a:t>All three levels of assault must have these two things in common:</a:t>
            </a:r>
            <a:endParaRPr dirty="0"/>
          </a:p>
          <a:p>
            <a:pPr marL="457200" lvl="0" indent="-342900" algn="l" rtl="0">
              <a:spcBef>
                <a:spcPts val="1600"/>
              </a:spcBef>
              <a:spcAft>
                <a:spcPts val="0"/>
              </a:spcAft>
              <a:buSzPts val="1800"/>
              <a:buAutoNum type="arabicPeriod"/>
            </a:pPr>
            <a:r>
              <a:rPr lang="en" dirty="0"/>
              <a:t>The accused must have intent to assault and cause harm.</a:t>
            </a:r>
            <a:endParaRPr dirty="0"/>
          </a:p>
          <a:p>
            <a:pPr marL="457200" lvl="0" indent="-342900" algn="l" rtl="0">
              <a:spcBef>
                <a:spcPts val="0"/>
              </a:spcBef>
              <a:spcAft>
                <a:spcPts val="0"/>
              </a:spcAft>
              <a:buSzPts val="1800"/>
              <a:buAutoNum type="arabicPeriod"/>
            </a:pPr>
            <a:r>
              <a:rPr lang="en" dirty="0"/>
              <a:t>There must be no consent from the victim (i.e. in a boxing match there is consent by all parties, whereas an attack would have no consent by one party)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Terms</a:t>
            </a:r>
            <a:endParaRPr/>
          </a:p>
        </p:txBody>
      </p:sp>
      <p:sp>
        <p:nvSpPr>
          <p:cNvPr id="73" name="Google Shape;73;p14"/>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Assisted suicide</a:t>
            </a:r>
            <a:endParaRPr/>
          </a:p>
          <a:p>
            <a:pPr marL="457200" lvl="0" indent="-317500" algn="l" rtl="0">
              <a:spcBef>
                <a:spcPts val="0"/>
              </a:spcBef>
              <a:spcAft>
                <a:spcPts val="0"/>
              </a:spcAft>
              <a:buSzPts val="1400"/>
              <a:buChar char="●"/>
            </a:pPr>
            <a:r>
              <a:rPr lang="en"/>
              <a:t>Assault</a:t>
            </a:r>
            <a:endParaRPr/>
          </a:p>
          <a:p>
            <a:pPr marL="457200" lvl="0" indent="-317500" algn="l" rtl="0">
              <a:spcBef>
                <a:spcPts val="0"/>
              </a:spcBef>
              <a:spcAft>
                <a:spcPts val="0"/>
              </a:spcAft>
              <a:buSzPts val="1400"/>
              <a:buChar char="●"/>
            </a:pPr>
            <a:r>
              <a:rPr lang="en"/>
              <a:t>Break and enter</a:t>
            </a:r>
            <a:endParaRPr/>
          </a:p>
          <a:p>
            <a:pPr marL="457200" lvl="0" indent="-317500" algn="l" rtl="0">
              <a:spcBef>
                <a:spcPts val="0"/>
              </a:spcBef>
              <a:spcAft>
                <a:spcPts val="0"/>
              </a:spcAft>
              <a:buSzPts val="1400"/>
              <a:buChar char="●"/>
            </a:pPr>
            <a:r>
              <a:rPr lang="en"/>
              <a:t>Controlled substance</a:t>
            </a:r>
            <a:endParaRPr/>
          </a:p>
          <a:p>
            <a:pPr marL="457200" lvl="0" indent="-317500" algn="l" rtl="0">
              <a:spcBef>
                <a:spcPts val="0"/>
              </a:spcBef>
              <a:spcAft>
                <a:spcPts val="0"/>
              </a:spcAft>
              <a:buSzPts val="1400"/>
              <a:buChar char="●"/>
            </a:pPr>
            <a:r>
              <a:rPr lang="en"/>
              <a:t>Fraud</a:t>
            </a:r>
            <a:endParaRPr/>
          </a:p>
          <a:p>
            <a:pPr marL="457200" lvl="0" indent="-317500" algn="l" rtl="0">
              <a:spcBef>
                <a:spcPts val="0"/>
              </a:spcBef>
              <a:spcAft>
                <a:spcPts val="0"/>
              </a:spcAft>
              <a:buSzPts val="1400"/>
              <a:buChar char="●"/>
            </a:pPr>
            <a:r>
              <a:rPr lang="en"/>
              <a:t>Homicide</a:t>
            </a:r>
            <a:endParaRPr/>
          </a:p>
          <a:p>
            <a:pPr marL="457200" lvl="0" indent="-317500" algn="l" rtl="0">
              <a:spcBef>
                <a:spcPts val="0"/>
              </a:spcBef>
              <a:spcAft>
                <a:spcPts val="0"/>
              </a:spcAft>
              <a:buSzPts val="1400"/>
              <a:buChar char="●"/>
            </a:pPr>
            <a:r>
              <a:rPr lang="en"/>
              <a:t>Manslaughter	</a:t>
            </a:r>
            <a:endParaRPr/>
          </a:p>
        </p:txBody>
      </p:sp>
      <p:sp>
        <p:nvSpPr>
          <p:cNvPr id="74" name="Google Shape;74;p14"/>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Murder</a:t>
            </a:r>
            <a:endParaRPr/>
          </a:p>
          <a:p>
            <a:pPr marL="457200" lvl="0" indent="-317500" algn="l" rtl="0">
              <a:spcBef>
                <a:spcPts val="0"/>
              </a:spcBef>
              <a:spcAft>
                <a:spcPts val="0"/>
              </a:spcAft>
              <a:buSzPts val="1400"/>
              <a:buChar char="●"/>
            </a:pPr>
            <a:r>
              <a:rPr lang="en"/>
              <a:t>Robbery</a:t>
            </a:r>
            <a:endParaRPr/>
          </a:p>
          <a:p>
            <a:pPr marL="457200" lvl="0" indent="-317500" algn="l" rtl="0">
              <a:spcBef>
                <a:spcPts val="0"/>
              </a:spcBef>
              <a:spcAft>
                <a:spcPts val="0"/>
              </a:spcAft>
              <a:buSzPts val="1400"/>
              <a:buChar char="●"/>
            </a:pPr>
            <a:r>
              <a:rPr lang="en"/>
              <a:t>Sexual assault</a:t>
            </a:r>
            <a:endParaRPr/>
          </a:p>
          <a:p>
            <a:pPr marL="457200" lvl="0" indent="-317500" algn="l" rtl="0">
              <a:spcBef>
                <a:spcPts val="0"/>
              </a:spcBef>
              <a:spcAft>
                <a:spcPts val="0"/>
              </a:spcAft>
              <a:buSzPts val="1400"/>
              <a:buChar char="●"/>
            </a:pPr>
            <a:r>
              <a:rPr lang="en"/>
              <a:t>Soliciting</a:t>
            </a:r>
            <a:endParaRPr/>
          </a:p>
          <a:p>
            <a:pPr marL="457200" lvl="0" indent="-317500" algn="l" rtl="0">
              <a:spcBef>
                <a:spcPts val="0"/>
              </a:spcBef>
              <a:spcAft>
                <a:spcPts val="0"/>
              </a:spcAft>
              <a:buSzPts val="1400"/>
              <a:buChar char="●"/>
            </a:pPr>
            <a:r>
              <a:rPr lang="en"/>
              <a:t>Street racing</a:t>
            </a:r>
            <a:endParaRPr/>
          </a:p>
          <a:p>
            <a:pPr marL="457200" lvl="0" indent="-317500" algn="l" rtl="0">
              <a:spcBef>
                <a:spcPts val="0"/>
              </a:spcBef>
              <a:spcAft>
                <a:spcPts val="0"/>
              </a:spcAft>
              <a:buSzPts val="1400"/>
              <a:buChar char="●"/>
            </a:pPr>
            <a:r>
              <a:rPr lang="en"/>
              <a:t>theft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Level One Assault</a:t>
            </a:r>
            <a:endParaRPr/>
          </a:p>
        </p:txBody>
      </p:sp>
      <p:sp>
        <p:nvSpPr>
          <p:cNvPr id="182" name="Google Shape;182;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Level One consists of any of the following actions:</a:t>
            </a:r>
            <a:endParaRPr dirty="0"/>
          </a:p>
          <a:p>
            <a:pPr marL="457200" lvl="0" indent="-342900" algn="l" rtl="0">
              <a:spcBef>
                <a:spcPts val="1600"/>
              </a:spcBef>
              <a:spcAft>
                <a:spcPts val="0"/>
              </a:spcAft>
              <a:buSzPts val="1800"/>
              <a:buChar char="●"/>
            </a:pPr>
            <a:r>
              <a:rPr lang="en" dirty="0"/>
              <a:t>Applying intentional force to another person without that person’s consent (i.e. </a:t>
            </a:r>
            <a:r>
              <a:rPr lang="en" dirty="0" smtClean="0"/>
              <a:t>_____________________________________________)</a:t>
            </a:r>
            <a:endParaRPr dirty="0"/>
          </a:p>
          <a:p>
            <a:pPr marL="457200" lvl="0" indent="-342900" algn="l" rtl="0">
              <a:spcBef>
                <a:spcPts val="0"/>
              </a:spcBef>
              <a:spcAft>
                <a:spcPts val="0"/>
              </a:spcAft>
              <a:buSzPts val="1800"/>
              <a:buChar char="●"/>
            </a:pPr>
            <a:r>
              <a:rPr lang="en" dirty="0"/>
              <a:t>Attempting or threatening, by an act or gesture, to apply force against someone (i.e. </a:t>
            </a:r>
            <a:r>
              <a:rPr lang="en" dirty="0" smtClean="0"/>
              <a:t>_____________________________________________________________)</a:t>
            </a:r>
            <a:endParaRPr dirty="0"/>
          </a:p>
          <a:p>
            <a:pPr marL="457200" lvl="0" indent="-342900" algn="l" rtl="0">
              <a:spcBef>
                <a:spcPts val="0"/>
              </a:spcBef>
              <a:spcAft>
                <a:spcPts val="0"/>
              </a:spcAft>
              <a:buSzPts val="1800"/>
              <a:buChar char="●"/>
            </a:pPr>
            <a:r>
              <a:rPr lang="en" dirty="0"/>
              <a:t>Approaching or blocking the way of another person (i.e. </a:t>
            </a:r>
            <a:r>
              <a:rPr lang="en" dirty="0" smtClean="0"/>
              <a:t>___________________________________________________________________)</a:t>
            </a:r>
            <a:endParaRPr dirty="0"/>
          </a:p>
          <a:p>
            <a:pPr marL="0" lvl="0" indent="0" algn="l" rtl="0">
              <a:spcBef>
                <a:spcPts val="1600"/>
              </a:spcBef>
              <a:spcAft>
                <a:spcPts val="1600"/>
              </a:spcAft>
              <a:buNone/>
            </a:pPr>
            <a:r>
              <a:rPr lang="en" dirty="0"/>
              <a:t>Harmful words are not assault.  The words must be accompanied by a gesture.  (i.e. a verbal threat to hurt someone is not assault)</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Level Two Assault</a:t>
            </a:r>
            <a:endParaRPr/>
          </a:p>
          <a:p>
            <a:pPr marL="0" lvl="0" indent="0" algn="l" rtl="0">
              <a:spcBef>
                <a:spcPts val="0"/>
              </a:spcBef>
              <a:spcAft>
                <a:spcPts val="0"/>
              </a:spcAft>
              <a:buNone/>
            </a:pPr>
            <a:endParaRPr/>
          </a:p>
        </p:txBody>
      </p:sp>
      <p:sp>
        <p:nvSpPr>
          <p:cNvPr id="188" name="Google Shape;188;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Level Two: Assault causing bodily harm</a:t>
            </a:r>
            <a:endParaRPr dirty="0"/>
          </a:p>
          <a:p>
            <a:pPr marL="0" lvl="0" indent="0" algn="l" rtl="0">
              <a:spcBef>
                <a:spcPts val="1600"/>
              </a:spcBef>
              <a:spcAft>
                <a:spcPts val="0"/>
              </a:spcAft>
              <a:buNone/>
            </a:pPr>
            <a:r>
              <a:rPr lang="en" dirty="0"/>
              <a:t>Generally involves a physical attack with a </a:t>
            </a:r>
            <a:r>
              <a:rPr lang="en" dirty="0" smtClean="0"/>
              <a:t>____________________________________________________________________________.</a:t>
            </a:r>
            <a:endParaRPr dirty="0"/>
          </a:p>
          <a:p>
            <a:pPr marL="0" lvl="0" indent="0" algn="l" rtl="0">
              <a:spcBef>
                <a:spcPts val="1600"/>
              </a:spcBef>
              <a:spcAft>
                <a:spcPts val="0"/>
              </a:spcAft>
              <a:buNone/>
            </a:pPr>
            <a:r>
              <a:rPr lang="en" dirty="0"/>
              <a:t>The attack usually causes </a:t>
            </a:r>
            <a:r>
              <a:rPr lang="en" dirty="0" smtClean="0"/>
              <a:t>_____________________________________________________.</a:t>
            </a:r>
            <a:endParaRPr dirty="0"/>
          </a:p>
          <a:p>
            <a:pPr marL="0" lvl="0" indent="0" algn="l" rtl="0">
              <a:spcBef>
                <a:spcPts val="1600"/>
              </a:spcBef>
              <a:spcAft>
                <a:spcPts val="1600"/>
              </a:spcAft>
              <a:buNone/>
            </a:pPr>
            <a:r>
              <a:rPr lang="en" dirty="0"/>
              <a:t>Assault causing bodily harm carries a maximum penalty of </a:t>
            </a:r>
            <a:r>
              <a:rPr lang="en" dirty="0" smtClean="0"/>
              <a:t>_____________________________________. </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Level Three Assault</a:t>
            </a:r>
            <a:endParaRPr/>
          </a:p>
        </p:txBody>
      </p:sp>
      <p:sp>
        <p:nvSpPr>
          <p:cNvPr id="194" name="Google Shape;194;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Level Three: aggravated assault</a:t>
            </a:r>
            <a:endParaRPr dirty="0"/>
          </a:p>
          <a:p>
            <a:pPr marL="0" lvl="0" indent="0" algn="l" rtl="0">
              <a:spcBef>
                <a:spcPts val="1600"/>
              </a:spcBef>
              <a:spcAft>
                <a:spcPts val="0"/>
              </a:spcAft>
              <a:buNone/>
            </a:pPr>
            <a:r>
              <a:rPr lang="en" dirty="0"/>
              <a:t>This is an attack so severe that the physical injuries may </a:t>
            </a:r>
            <a:r>
              <a:rPr lang="en" dirty="0" smtClean="0"/>
              <a:t>_____________________________________________________________</a:t>
            </a:r>
            <a:endParaRPr dirty="0"/>
          </a:p>
          <a:p>
            <a:pPr marL="0" lvl="0" indent="0" algn="l" rtl="0">
              <a:spcBef>
                <a:spcPts val="1600"/>
              </a:spcBef>
              <a:spcAft>
                <a:spcPts val="0"/>
              </a:spcAft>
              <a:buNone/>
            </a:pPr>
            <a:r>
              <a:rPr lang="en" dirty="0"/>
              <a:t>It is committed if a person </a:t>
            </a:r>
            <a:r>
              <a:rPr lang="en-US" dirty="0" smtClean="0"/>
              <a:t>_______________________________________________________________________________________________________________________________________________________________.</a:t>
            </a:r>
            <a:endParaRPr dirty="0"/>
          </a:p>
          <a:p>
            <a:pPr marL="0" lvl="0" indent="0" algn="l" rtl="0">
              <a:spcBef>
                <a:spcPts val="1600"/>
              </a:spcBef>
              <a:spcAft>
                <a:spcPts val="1600"/>
              </a:spcAft>
              <a:buNone/>
            </a:pPr>
            <a:r>
              <a:rPr lang="en" dirty="0"/>
              <a:t>The maximum penalty is </a:t>
            </a:r>
            <a:r>
              <a:rPr lang="en" dirty="0" smtClean="0"/>
              <a:t>___________________________________________________. </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Sexual Assault</a:t>
            </a:r>
            <a:endParaRPr/>
          </a:p>
        </p:txBody>
      </p:sp>
      <p:sp>
        <p:nvSpPr>
          <p:cNvPr id="200" name="Google Shape;200;p3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Sexual assault is a specific form of assault that involves any form of unwanted sexual activity, or when </a:t>
            </a:r>
            <a:r>
              <a:rPr lang="en" dirty="0" smtClean="0"/>
              <a:t>_________________________________________________.</a:t>
            </a:r>
            <a:endParaRPr dirty="0"/>
          </a:p>
          <a:p>
            <a:pPr marL="0" lvl="0" indent="0" algn="l" rtl="0">
              <a:spcBef>
                <a:spcPts val="1600"/>
              </a:spcBef>
              <a:spcAft>
                <a:spcPts val="0"/>
              </a:spcAft>
              <a:buNone/>
            </a:pPr>
            <a:r>
              <a:rPr lang="en" dirty="0"/>
              <a:t>There are three levels of sexual assault in Canada:</a:t>
            </a:r>
            <a:endParaRPr dirty="0"/>
          </a:p>
          <a:p>
            <a:pPr marL="457200" lvl="0" indent="-342900" algn="l" rtl="0">
              <a:spcBef>
                <a:spcPts val="1600"/>
              </a:spcBef>
              <a:spcAft>
                <a:spcPts val="0"/>
              </a:spcAft>
              <a:buSzPts val="1800"/>
              <a:buAutoNum type="arabicPeriod"/>
            </a:pPr>
            <a:r>
              <a:rPr lang="en" dirty="0"/>
              <a:t>Level One Sexual Assault</a:t>
            </a:r>
            <a:endParaRPr dirty="0"/>
          </a:p>
          <a:p>
            <a:pPr marL="457200" lvl="0" indent="-342900" algn="l" rtl="0">
              <a:spcBef>
                <a:spcPts val="0"/>
              </a:spcBef>
              <a:spcAft>
                <a:spcPts val="0"/>
              </a:spcAft>
              <a:buSzPts val="1800"/>
              <a:buAutoNum type="arabicPeriod"/>
            </a:pPr>
            <a:r>
              <a:rPr lang="en" dirty="0"/>
              <a:t>Level Two Sexual Assault</a:t>
            </a:r>
            <a:endParaRPr dirty="0"/>
          </a:p>
          <a:p>
            <a:pPr marL="457200" lvl="0" indent="-342900" algn="l" rtl="0">
              <a:spcBef>
                <a:spcPts val="0"/>
              </a:spcBef>
              <a:spcAft>
                <a:spcPts val="0"/>
              </a:spcAft>
              <a:buSzPts val="1800"/>
              <a:buAutoNum type="arabicPeriod"/>
            </a:pPr>
            <a:r>
              <a:rPr lang="en" dirty="0"/>
              <a:t>Level Three Sexual Assault</a:t>
            </a:r>
            <a:endParaRPr dirty="0"/>
          </a:p>
          <a:p>
            <a:pPr marL="0" lvl="0" indent="0" algn="l" rtl="0">
              <a:spcBef>
                <a:spcPts val="1600"/>
              </a:spcBef>
              <a:spcAft>
                <a:spcPts val="0"/>
              </a:spcAft>
              <a:buNone/>
            </a:pPr>
            <a:r>
              <a:rPr lang="en" dirty="0"/>
              <a:t>These levels are parallel to the three levels of assault.</a:t>
            </a:r>
            <a:endParaRPr dirty="0"/>
          </a:p>
          <a:p>
            <a:pPr marL="0" lvl="0" indent="0" algn="l" rtl="0">
              <a:spcBef>
                <a:spcPts val="1600"/>
              </a:spcBef>
              <a:spcAft>
                <a:spcPts val="16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Level One Sexual Assault</a:t>
            </a:r>
            <a:endParaRPr/>
          </a:p>
        </p:txBody>
      </p:sp>
      <p:sp>
        <p:nvSpPr>
          <p:cNvPr id="206" name="Google Shape;206;p3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Level one sexual assault is when the accused applies intentional force to another person with the </a:t>
            </a:r>
            <a:r>
              <a:rPr lang="en" dirty="0" smtClean="0"/>
              <a:t>______________________________________.</a:t>
            </a:r>
            <a:endParaRPr dirty="0"/>
          </a:p>
          <a:p>
            <a:pPr marL="0" lvl="0" indent="0" algn="l" rtl="0">
              <a:spcBef>
                <a:spcPts val="1600"/>
              </a:spcBef>
              <a:spcAft>
                <a:spcPts val="0"/>
              </a:spcAft>
              <a:buNone/>
            </a:pPr>
            <a:r>
              <a:rPr lang="en" dirty="0"/>
              <a:t>This could involve </a:t>
            </a:r>
            <a:r>
              <a:rPr lang="en" dirty="0" smtClean="0"/>
              <a:t>___________________________________________________________.</a:t>
            </a:r>
            <a:endParaRPr dirty="0"/>
          </a:p>
          <a:p>
            <a:pPr marL="0" lvl="0" indent="0" algn="l" rtl="0">
              <a:spcBef>
                <a:spcPts val="1600"/>
              </a:spcBef>
              <a:spcAft>
                <a:spcPts val="0"/>
              </a:spcAft>
              <a:buNone/>
            </a:pPr>
            <a:r>
              <a:rPr lang="en" dirty="0"/>
              <a:t>Maximum penalty: </a:t>
            </a:r>
            <a:r>
              <a:rPr lang="en" dirty="0" smtClean="0"/>
              <a:t>______________________________________.</a:t>
            </a:r>
            <a:endParaRPr dirty="0"/>
          </a:p>
          <a:p>
            <a:pPr marL="0" lvl="0" indent="0" algn="l" rtl="0">
              <a:spcBef>
                <a:spcPts val="1600"/>
              </a:spcBef>
              <a:spcAft>
                <a:spcPts val="1600"/>
              </a:spcAft>
              <a:buNone/>
            </a:pPr>
            <a:r>
              <a:rPr lang="en" dirty="0"/>
              <a:t>Ex: molestation offence - </a:t>
            </a:r>
            <a:r>
              <a:rPr lang="en" dirty="0" smtClean="0"/>
              <a:t>__________________________________________________.  </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Level Two Sexual Assault</a:t>
            </a:r>
            <a:endParaRPr/>
          </a:p>
        </p:txBody>
      </p:sp>
      <p:sp>
        <p:nvSpPr>
          <p:cNvPr id="212" name="Google Shape;212;p3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Level two involves sexual assault with a weapon or an imitation weapon, threats, or causing bodily harm to the victim with the intent of engaging in sexual acts.</a:t>
            </a:r>
            <a:endParaRPr dirty="0"/>
          </a:p>
          <a:p>
            <a:pPr marL="0" lvl="0" indent="0" algn="l" rtl="0">
              <a:spcBef>
                <a:spcPts val="1600"/>
              </a:spcBef>
              <a:spcAft>
                <a:spcPts val="1600"/>
              </a:spcAft>
              <a:buNone/>
            </a:pPr>
            <a:r>
              <a:rPr lang="en" dirty="0"/>
              <a:t>Maximum sentence: </a:t>
            </a:r>
            <a:r>
              <a:rPr lang="en" dirty="0" smtClean="0"/>
              <a:t>__________________________________________.</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Level Three Sexual Assault</a:t>
            </a:r>
            <a:endParaRPr/>
          </a:p>
        </p:txBody>
      </p:sp>
      <p:sp>
        <p:nvSpPr>
          <p:cNvPr id="218" name="Google Shape;218;p3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Level three is the most severe form of sexual assault.</a:t>
            </a:r>
            <a:endParaRPr dirty="0"/>
          </a:p>
          <a:p>
            <a:pPr marL="0" lvl="0" indent="0" algn="l" rtl="0">
              <a:spcBef>
                <a:spcPts val="1600"/>
              </a:spcBef>
              <a:spcAft>
                <a:spcPts val="0"/>
              </a:spcAft>
              <a:buNone/>
            </a:pPr>
            <a:r>
              <a:rPr lang="en" dirty="0"/>
              <a:t>Also known as </a:t>
            </a:r>
            <a:r>
              <a:rPr lang="en" dirty="0" smtClean="0"/>
              <a:t>__________________________________________________________.</a:t>
            </a:r>
            <a:endParaRPr dirty="0"/>
          </a:p>
          <a:p>
            <a:pPr marL="0" lvl="0" indent="0" algn="l" rtl="0">
              <a:spcBef>
                <a:spcPts val="1600"/>
              </a:spcBef>
              <a:spcAft>
                <a:spcPts val="0"/>
              </a:spcAft>
              <a:buNone/>
            </a:pPr>
            <a:r>
              <a:rPr lang="en" dirty="0"/>
              <a:t>The Criminal Code defines it as a sexual attack so serious that the victim’s </a:t>
            </a:r>
            <a:r>
              <a:rPr lang="en" dirty="0" smtClean="0"/>
              <a:t>_____________________________________________________________________________.</a:t>
            </a:r>
            <a:endParaRPr dirty="0"/>
          </a:p>
          <a:p>
            <a:pPr marL="0" lvl="0" indent="0" algn="l" rtl="0">
              <a:spcBef>
                <a:spcPts val="1600"/>
              </a:spcBef>
              <a:spcAft>
                <a:spcPts val="1600"/>
              </a:spcAft>
              <a:buNone/>
            </a:pPr>
            <a:r>
              <a:rPr lang="en" dirty="0"/>
              <a:t>Maximum sentence: </a:t>
            </a:r>
            <a:r>
              <a:rPr lang="en" dirty="0" smtClean="0"/>
              <a:t>___________________________________________. </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Consent</a:t>
            </a:r>
            <a:endParaRPr/>
          </a:p>
        </p:txBody>
      </p:sp>
      <p:sp>
        <p:nvSpPr>
          <p:cNvPr id="224" name="Google Shape;224;p3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As defined in the criminal code, consent is the </a:t>
            </a:r>
            <a:r>
              <a:rPr lang="en-US" dirty="0" smtClean="0"/>
              <a:t>______________________________________________________________________________.</a:t>
            </a:r>
            <a:endParaRPr dirty="0"/>
          </a:p>
          <a:p>
            <a:pPr marL="0" lvl="0" indent="0" algn="l" rtl="0">
              <a:spcBef>
                <a:spcPts val="1600"/>
              </a:spcBef>
              <a:spcAft>
                <a:spcPts val="0"/>
              </a:spcAft>
              <a:buNone/>
            </a:pPr>
            <a:r>
              <a:rPr lang="en" dirty="0"/>
              <a:t>Since 1999, the Supreme Court has not allowed “implied consent” as a form of consent.  The words </a:t>
            </a:r>
            <a:r>
              <a:rPr lang="en" dirty="0" smtClean="0"/>
              <a:t>_________________________________________________________ in </a:t>
            </a:r>
            <a:r>
              <a:rPr lang="en" dirty="0"/>
              <a:t>order for consent to be granted or denied.</a:t>
            </a:r>
            <a:endParaRPr dirty="0"/>
          </a:p>
          <a:p>
            <a:pPr marL="0" lvl="0" indent="0" algn="l" rtl="0">
              <a:spcBef>
                <a:spcPts val="1600"/>
              </a:spcBef>
              <a:spcAft>
                <a:spcPts val="0"/>
              </a:spcAft>
              <a:buNone/>
            </a:pPr>
            <a:r>
              <a:rPr lang="en" dirty="0"/>
              <a:t>Intoxication is not a defence if the accused was too intoxicated to control their actions.  In other words, </a:t>
            </a:r>
            <a:r>
              <a:rPr lang="en" dirty="0" smtClean="0"/>
              <a:t>________________________________________________________________________________________________________________________________________________________________. </a:t>
            </a:r>
            <a:endParaRPr dirty="0"/>
          </a:p>
          <a:p>
            <a:pPr marL="0" lvl="0" indent="0" algn="l" rtl="0">
              <a:spcBef>
                <a:spcPts val="1600"/>
              </a:spcBef>
              <a:spcAft>
                <a:spcPts val="1600"/>
              </a:spcAft>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 of Consent</a:t>
            </a:r>
            <a:endParaRPr/>
          </a:p>
        </p:txBody>
      </p:sp>
      <p:sp>
        <p:nvSpPr>
          <p:cNvPr id="230" name="Google Shape;230;p4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Age of consent is the legal age in which a person can </a:t>
            </a:r>
            <a:r>
              <a:rPr lang="en" dirty="0" smtClean="0"/>
              <a:t>___________________________________________________________________________.</a:t>
            </a:r>
            <a:endParaRPr dirty="0"/>
          </a:p>
          <a:p>
            <a:pPr marL="0" lvl="0" indent="0" algn="l" rtl="0">
              <a:spcBef>
                <a:spcPts val="1600"/>
              </a:spcBef>
              <a:spcAft>
                <a:spcPts val="0"/>
              </a:spcAft>
              <a:buNone/>
            </a:pPr>
            <a:r>
              <a:rPr lang="en" dirty="0"/>
              <a:t>Two centuries ago, the legal age for consent was </a:t>
            </a:r>
            <a:r>
              <a:rPr lang="en" dirty="0" smtClean="0"/>
              <a:t>___.  </a:t>
            </a:r>
            <a:r>
              <a:rPr lang="en" dirty="0"/>
              <a:t>It was changed to </a:t>
            </a:r>
            <a:r>
              <a:rPr lang="en" dirty="0" smtClean="0"/>
              <a:t>___</a:t>
            </a:r>
            <a:r>
              <a:rPr lang="en" dirty="0" smtClean="0"/>
              <a:t> </a:t>
            </a:r>
            <a:r>
              <a:rPr lang="en" dirty="0"/>
              <a:t>in the year 1892, and then to </a:t>
            </a:r>
            <a:r>
              <a:rPr lang="en" dirty="0" smtClean="0"/>
              <a:t>___</a:t>
            </a:r>
            <a:r>
              <a:rPr lang="en" dirty="0" smtClean="0"/>
              <a:t> </a:t>
            </a:r>
            <a:r>
              <a:rPr lang="en" dirty="0"/>
              <a:t>in 2008. </a:t>
            </a:r>
            <a:endParaRPr dirty="0"/>
          </a:p>
          <a:p>
            <a:pPr marL="0" lvl="0" indent="0" algn="l" rtl="0">
              <a:spcBef>
                <a:spcPts val="1600"/>
              </a:spcBef>
              <a:spcAft>
                <a:spcPts val="0"/>
              </a:spcAft>
              <a:buNone/>
            </a:pPr>
            <a:r>
              <a:rPr lang="en" dirty="0"/>
              <a:t>Where there is a relationship of trust, authority or dependency (such as a coach, teacher, or doctor) the age of consent is </a:t>
            </a:r>
            <a:r>
              <a:rPr lang="en" dirty="0" smtClean="0"/>
              <a:t>____</a:t>
            </a:r>
            <a:r>
              <a:rPr lang="en" dirty="0" smtClean="0"/>
              <a:t>.</a:t>
            </a:r>
            <a:endParaRPr dirty="0"/>
          </a:p>
          <a:p>
            <a:pPr marL="0" lvl="0" indent="0" algn="l" rtl="0">
              <a:spcBef>
                <a:spcPts val="1600"/>
              </a:spcBef>
              <a:spcAft>
                <a:spcPts val="1600"/>
              </a:spcAft>
              <a:buNone/>
            </a:pPr>
            <a:r>
              <a:rPr lang="en" dirty="0"/>
              <a:t>There is a “peer group” exception: when two people are less than a year apart, and under 16, they are able to provide consent to one another. (i.e. a 14 and 15 year old can grant consent to one another, but a 14 year old cannot give consent to a 16 year old)</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Criminal Code Offenses</a:t>
            </a:r>
            <a:endParaRPr/>
          </a:p>
        </p:txBody>
      </p:sp>
      <p:sp>
        <p:nvSpPr>
          <p:cNvPr id="80" name="Google Shape;80;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Under the Constitution Act, 1982, criminal law is a </a:t>
            </a:r>
            <a:r>
              <a:rPr lang="en" dirty="0" smtClean="0"/>
              <a:t>_______________________.</a:t>
            </a:r>
            <a:endParaRPr dirty="0"/>
          </a:p>
          <a:p>
            <a:pPr marL="0" lvl="0" indent="0" algn="l" rtl="0">
              <a:spcBef>
                <a:spcPts val="1600"/>
              </a:spcBef>
              <a:spcAft>
                <a:spcPts val="0"/>
              </a:spcAft>
              <a:buNone/>
            </a:pPr>
            <a:r>
              <a:rPr lang="en" dirty="0"/>
              <a:t>This is why all offenses are treated the same across Canada, versus the U.S. where each state developed its own set of guidelines.</a:t>
            </a:r>
            <a:endParaRPr dirty="0"/>
          </a:p>
          <a:p>
            <a:pPr marL="0" lvl="0" indent="0" algn="l" rtl="0">
              <a:spcBef>
                <a:spcPts val="1600"/>
              </a:spcBef>
              <a:spcAft>
                <a:spcPts val="0"/>
              </a:spcAft>
              <a:buNone/>
            </a:pPr>
            <a:r>
              <a:rPr lang="en" dirty="0"/>
              <a:t>Example:</a:t>
            </a:r>
            <a:endParaRPr dirty="0"/>
          </a:p>
          <a:p>
            <a:pPr marL="457200" lvl="0" indent="-342900" algn="l" rtl="0">
              <a:spcBef>
                <a:spcPts val="1600"/>
              </a:spcBef>
              <a:spcAft>
                <a:spcPts val="0"/>
              </a:spcAft>
              <a:buSzPts val="1800"/>
              <a:buChar char="-"/>
            </a:pPr>
            <a:r>
              <a:rPr lang="en" dirty="0"/>
              <a:t>A person in Canada who committed murder would get sentenced to life in prison, no matter what province it occured in.</a:t>
            </a:r>
            <a:endParaRPr dirty="0"/>
          </a:p>
          <a:p>
            <a:pPr marL="457200" lvl="0" indent="-342900" algn="l" rtl="0">
              <a:spcBef>
                <a:spcPts val="0"/>
              </a:spcBef>
              <a:spcAft>
                <a:spcPts val="0"/>
              </a:spcAft>
              <a:buSzPts val="1800"/>
              <a:buChar char="-"/>
            </a:pPr>
            <a:r>
              <a:rPr lang="en" dirty="0"/>
              <a:t>In the U.S., if a person committed murder, they would be sentenced to death in Texas, and in Michigan they would get life in prison.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Parts of the Criminal Code</a:t>
            </a:r>
            <a:endParaRPr/>
          </a:p>
        </p:txBody>
      </p:sp>
      <p:sp>
        <p:nvSpPr>
          <p:cNvPr id="86" name="Google Shape;86;p16"/>
          <p:cNvSpPr txBox="1">
            <a:spLocks noGrp="1"/>
          </p:cNvSpPr>
          <p:nvPr>
            <p:ph type="body" idx="1"/>
          </p:nvPr>
        </p:nvSpPr>
        <p:spPr>
          <a:xfrm>
            <a:off x="354150" y="13384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I: General</a:t>
            </a:r>
            <a:endParaRPr/>
          </a:p>
          <a:p>
            <a:pPr marL="0" lvl="0" indent="0" algn="l" rtl="0">
              <a:spcBef>
                <a:spcPts val="1600"/>
              </a:spcBef>
              <a:spcAft>
                <a:spcPts val="0"/>
              </a:spcAft>
              <a:buNone/>
            </a:pPr>
            <a:r>
              <a:rPr lang="en"/>
              <a:t>Part II: Offenses against Public Order</a:t>
            </a:r>
            <a:endParaRPr/>
          </a:p>
          <a:p>
            <a:pPr marL="0" lvl="0" indent="0" algn="l" rtl="0">
              <a:spcBef>
                <a:spcPts val="1600"/>
              </a:spcBef>
              <a:spcAft>
                <a:spcPts val="0"/>
              </a:spcAft>
              <a:buNone/>
            </a:pPr>
            <a:r>
              <a:rPr lang="en"/>
              <a:t>Part III: Firearms and Other Weapons</a:t>
            </a:r>
            <a:endParaRPr/>
          </a:p>
          <a:p>
            <a:pPr marL="0" lvl="0" indent="0" algn="l" rtl="0">
              <a:spcBef>
                <a:spcPts val="1600"/>
              </a:spcBef>
              <a:spcAft>
                <a:spcPts val="0"/>
              </a:spcAft>
              <a:buNone/>
            </a:pPr>
            <a:r>
              <a:rPr lang="en"/>
              <a:t>Part IV: Offenses against the Administration of Law and Justice</a:t>
            </a:r>
            <a:endParaRPr/>
          </a:p>
          <a:p>
            <a:pPr marL="0" lvl="0" indent="0" algn="l" rtl="0">
              <a:spcBef>
                <a:spcPts val="1600"/>
              </a:spcBef>
              <a:spcAft>
                <a:spcPts val="0"/>
              </a:spcAft>
              <a:buNone/>
            </a:pPr>
            <a:r>
              <a:rPr lang="en"/>
              <a:t>Part V: Sexual Offences, Public Morals and Disorderly Conduct</a:t>
            </a:r>
            <a:endParaRPr/>
          </a:p>
          <a:p>
            <a:pPr marL="0" lvl="0" indent="0" algn="l" rtl="0">
              <a:spcBef>
                <a:spcPts val="1600"/>
              </a:spcBef>
              <a:spcAft>
                <a:spcPts val="0"/>
              </a:spcAft>
              <a:buNone/>
            </a:pPr>
            <a:r>
              <a:rPr lang="en"/>
              <a:t>Part VI: Invasion of Privacy</a:t>
            </a:r>
            <a:endParaRPr/>
          </a:p>
          <a:p>
            <a:pPr marL="0" lvl="0" indent="0" algn="l" rtl="0">
              <a:spcBef>
                <a:spcPts val="1600"/>
              </a:spcBef>
              <a:spcAft>
                <a:spcPts val="1600"/>
              </a:spcAft>
              <a:buNone/>
            </a:pPr>
            <a:r>
              <a:rPr lang="en"/>
              <a:t>Part VII: Disorderly Houses, Gaming and Betting </a:t>
            </a:r>
            <a:endParaRPr/>
          </a:p>
        </p:txBody>
      </p:sp>
      <p:sp>
        <p:nvSpPr>
          <p:cNvPr id="87" name="Google Shape;87;p16"/>
          <p:cNvSpPr txBox="1">
            <a:spLocks noGrp="1"/>
          </p:cNvSpPr>
          <p:nvPr>
            <p:ph type="body" idx="2"/>
          </p:nvPr>
        </p:nvSpPr>
        <p:spPr>
          <a:xfrm>
            <a:off x="4789950" y="14747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VIII: Offences against the Person and Reputation</a:t>
            </a:r>
            <a:endParaRPr/>
          </a:p>
          <a:p>
            <a:pPr marL="0" lvl="0" indent="0" algn="l" rtl="0">
              <a:spcBef>
                <a:spcPts val="1600"/>
              </a:spcBef>
              <a:spcAft>
                <a:spcPts val="0"/>
              </a:spcAft>
              <a:buNone/>
            </a:pPr>
            <a:r>
              <a:rPr lang="en"/>
              <a:t>Part IX: Offences against Rights of Property</a:t>
            </a:r>
            <a:endParaRPr/>
          </a:p>
          <a:p>
            <a:pPr marL="0" lvl="0" indent="0" algn="l" rtl="0">
              <a:spcBef>
                <a:spcPts val="1600"/>
              </a:spcBef>
              <a:spcAft>
                <a:spcPts val="0"/>
              </a:spcAft>
              <a:buNone/>
            </a:pPr>
            <a:r>
              <a:rPr lang="en"/>
              <a:t>Part X: Fraudulent Transactions</a:t>
            </a:r>
            <a:endParaRPr/>
          </a:p>
          <a:p>
            <a:pPr marL="0" lvl="0" indent="0" algn="l" rtl="0">
              <a:spcBef>
                <a:spcPts val="1600"/>
              </a:spcBef>
              <a:spcAft>
                <a:spcPts val="0"/>
              </a:spcAft>
              <a:buNone/>
            </a:pPr>
            <a:r>
              <a:rPr lang="en"/>
              <a:t>Part XI: Willful and Forbidden Acts in Respect to Certain Property</a:t>
            </a:r>
            <a:endParaRPr/>
          </a:p>
          <a:p>
            <a:pPr marL="0" lvl="0" indent="0" algn="l" rtl="0">
              <a:spcBef>
                <a:spcPts val="1600"/>
              </a:spcBef>
              <a:spcAft>
                <a:spcPts val="1600"/>
              </a:spcAft>
              <a:buNone/>
            </a:pPr>
            <a:r>
              <a:rPr lang="en"/>
              <a:t>Part XII: Offences Relating to Currency</a:t>
            </a:r>
            <a:endParaRPr/>
          </a:p>
        </p:txBody>
      </p:sp>
      <p:sp>
        <p:nvSpPr>
          <p:cNvPr id="88" name="Google Shape;88;p16"/>
          <p:cNvSpPr txBox="1"/>
          <p:nvPr/>
        </p:nvSpPr>
        <p:spPr>
          <a:xfrm>
            <a:off x="354150" y="1028675"/>
            <a:ext cx="8435700" cy="44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The Criminal Code is subdivided into parts that specifically outline criminal offenses by category.</a:t>
            </a:r>
            <a:endParaRPr>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Violent Crimes</a:t>
            </a:r>
            <a:endParaRPr/>
          </a:p>
        </p:txBody>
      </p:sp>
      <p:sp>
        <p:nvSpPr>
          <p:cNvPr id="94" name="Google Shape;94;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Violent crimes include offences against the person and reputation, or Part VII of the Criminal Code.</a:t>
            </a:r>
            <a:endParaRPr dirty="0"/>
          </a:p>
          <a:p>
            <a:pPr marL="0" lvl="0" indent="0" algn="l" rtl="0">
              <a:spcBef>
                <a:spcPts val="1600"/>
              </a:spcBef>
              <a:spcAft>
                <a:spcPts val="0"/>
              </a:spcAft>
              <a:buNone/>
            </a:pPr>
            <a:r>
              <a:rPr lang="en" dirty="0"/>
              <a:t>As the name suggests, violent crimes are violent in nature and cause </a:t>
            </a:r>
            <a:r>
              <a:rPr lang="en" dirty="0" smtClean="0"/>
              <a:t>_______________________________________________________________.</a:t>
            </a:r>
            <a:endParaRPr dirty="0"/>
          </a:p>
          <a:p>
            <a:pPr marL="0" lvl="0" indent="0" algn="l" rtl="0">
              <a:spcBef>
                <a:spcPts val="1600"/>
              </a:spcBef>
              <a:spcAft>
                <a:spcPts val="0"/>
              </a:spcAft>
              <a:buNone/>
            </a:pPr>
            <a:r>
              <a:rPr lang="en" dirty="0"/>
              <a:t>Violent crimes also include hate crimes that are directed at a person's’ reputation. </a:t>
            </a:r>
            <a:endParaRPr dirty="0"/>
          </a:p>
          <a:p>
            <a:pPr marL="0" lvl="0" indent="0" algn="l" rtl="0">
              <a:spcBef>
                <a:spcPts val="1600"/>
              </a:spcBef>
              <a:spcAft>
                <a:spcPts val="1600"/>
              </a:spcAft>
              <a:buNone/>
            </a:pPr>
            <a:r>
              <a:rPr lang="en" dirty="0"/>
              <a:t>There are 6 types of violent crimes in Canada: </a:t>
            </a:r>
            <a:r>
              <a:rPr lang="en" dirty="0" smtClean="0"/>
              <a:t>________________________________________________________________________________.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8"/>
          <p:cNvPicPr preferRelativeResize="0"/>
          <p:nvPr/>
        </p:nvPicPr>
        <p:blipFill>
          <a:blip r:embed="rId3">
            <a:alphaModFix/>
          </a:blip>
          <a:stretch>
            <a:fillRect/>
          </a:stretch>
        </p:blipFill>
        <p:spPr>
          <a:xfrm>
            <a:off x="1010563" y="140000"/>
            <a:ext cx="7122875" cy="4490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Google Shape;104;p19"/>
          <p:cNvPicPr preferRelativeResize="0"/>
          <p:nvPr/>
        </p:nvPicPr>
        <p:blipFill>
          <a:blip r:embed="rId3">
            <a:alphaModFix/>
          </a:blip>
          <a:stretch>
            <a:fillRect/>
          </a:stretch>
        </p:blipFill>
        <p:spPr>
          <a:xfrm>
            <a:off x="462250" y="771525"/>
            <a:ext cx="3238500" cy="3600450"/>
          </a:xfrm>
          <a:prstGeom prst="rect">
            <a:avLst/>
          </a:prstGeom>
          <a:noFill/>
          <a:ln>
            <a:noFill/>
          </a:ln>
        </p:spPr>
      </p:pic>
      <p:pic>
        <p:nvPicPr>
          <p:cNvPr id="105" name="Google Shape;105;p19"/>
          <p:cNvPicPr preferRelativeResize="0"/>
          <p:nvPr/>
        </p:nvPicPr>
        <p:blipFill>
          <a:blip r:embed="rId4">
            <a:alphaModFix/>
          </a:blip>
          <a:stretch>
            <a:fillRect/>
          </a:stretch>
        </p:blipFill>
        <p:spPr>
          <a:xfrm>
            <a:off x="4956225" y="704850"/>
            <a:ext cx="2600325" cy="3733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Homicide</a:t>
            </a:r>
            <a:endParaRPr/>
          </a:p>
        </p:txBody>
      </p:sp>
      <p:sp>
        <p:nvSpPr>
          <p:cNvPr id="111" name="Google Shape;111;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Killing another human being, directly or indirectly, is defined as homicide in the Criminal Code.</a:t>
            </a:r>
            <a:endParaRPr dirty="0"/>
          </a:p>
          <a:p>
            <a:pPr marL="0" lvl="0" indent="0" algn="l" rtl="0">
              <a:spcBef>
                <a:spcPts val="1600"/>
              </a:spcBef>
              <a:spcAft>
                <a:spcPts val="0"/>
              </a:spcAft>
              <a:buNone/>
            </a:pPr>
            <a:r>
              <a:rPr lang="en" dirty="0"/>
              <a:t>Homicide and either be </a:t>
            </a:r>
            <a:r>
              <a:rPr lang="en" b="1" dirty="0" smtClean="0"/>
              <a:t>__________________________________________________</a:t>
            </a:r>
            <a:r>
              <a:rPr lang="en" dirty="0" smtClean="0"/>
              <a:t>. </a:t>
            </a:r>
            <a:endParaRPr dirty="0"/>
          </a:p>
          <a:p>
            <a:pPr marL="457200" lvl="0" indent="-342900" algn="l" rtl="0">
              <a:spcBef>
                <a:spcPts val="1600"/>
              </a:spcBef>
              <a:spcAft>
                <a:spcPts val="0"/>
              </a:spcAft>
              <a:buSzPts val="1800"/>
              <a:buChar char="●"/>
            </a:pPr>
            <a:r>
              <a:rPr lang="en" dirty="0" smtClean="0"/>
              <a:t>_________________: </a:t>
            </a:r>
            <a:r>
              <a:rPr lang="en" dirty="0"/>
              <a:t>happens when a person causes the death of someone else on purpose or because of recklessness. </a:t>
            </a:r>
            <a:endParaRPr dirty="0"/>
          </a:p>
          <a:p>
            <a:pPr marL="457200" lvl="0" indent="-342900" algn="l" rtl="0">
              <a:spcBef>
                <a:spcPts val="0"/>
              </a:spcBef>
              <a:spcAft>
                <a:spcPts val="0"/>
              </a:spcAft>
              <a:buSzPts val="1800"/>
              <a:buChar char="●"/>
            </a:pPr>
            <a:r>
              <a:rPr lang="en" dirty="0" smtClean="0"/>
              <a:t>______________________: </a:t>
            </a:r>
            <a:r>
              <a:rPr lang="en" dirty="0"/>
              <a:t>when the death is a complete accident and there is no one to blame. (this is not a criminal offence)</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21"/>
          <p:cNvPicPr preferRelativeResize="0"/>
          <p:nvPr/>
        </p:nvPicPr>
        <p:blipFill>
          <a:blip r:embed="rId3">
            <a:alphaModFix/>
          </a:blip>
          <a:stretch>
            <a:fillRect/>
          </a:stretch>
        </p:blipFill>
        <p:spPr>
          <a:xfrm>
            <a:off x="1060150" y="754641"/>
            <a:ext cx="7023699" cy="3634225"/>
          </a:xfrm>
          <a:prstGeom prst="rect">
            <a:avLst/>
          </a:prstGeom>
          <a:noFill/>
          <a:ln>
            <a:noFill/>
          </a:ln>
        </p:spPr>
      </p:pic>
      <p:sp>
        <p:nvSpPr>
          <p:cNvPr id="11" name="TextBox 10"/>
          <p:cNvSpPr txBox="1"/>
          <p:nvPr/>
        </p:nvSpPr>
        <p:spPr>
          <a:xfrm>
            <a:off x="2911366" y="1965434"/>
            <a:ext cx="1471448" cy="430925"/>
          </a:xfrm>
          <a:prstGeom prst="rect">
            <a:avLst/>
          </a:prstGeom>
          <a:solidFill>
            <a:schemeClr val="bg1"/>
          </a:solidFill>
        </p:spPr>
        <p:txBody>
          <a:bodyPr wrap="square" rtlCol="0">
            <a:spAutoFit/>
          </a:bodyPr>
          <a:lstStyle/>
          <a:p>
            <a:endParaRPr lang="en-CA" dirty="0"/>
          </a:p>
        </p:txBody>
      </p:sp>
      <p:sp>
        <p:nvSpPr>
          <p:cNvPr id="12" name="TextBox 11"/>
          <p:cNvSpPr txBox="1"/>
          <p:nvPr/>
        </p:nvSpPr>
        <p:spPr>
          <a:xfrm>
            <a:off x="5864772" y="1975945"/>
            <a:ext cx="1723697" cy="409903"/>
          </a:xfrm>
          <a:prstGeom prst="rect">
            <a:avLst/>
          </a:prstGeom>
          <a:solidFill>
            <a:schemeClr val="bg1"/>
          </a:solidFill>
        </p:spPr>
        <p:txBody>
          <a:bodyPr wrap="square" rtlCol="0">
            <a:spAutoFit/>
          </a:bodyPr>
          <a:lstStyle/>
          <a:p>
            <a:endParaRPr lang="en-CA" dirty="0"/>
          </a:p>
        </p:txBody>
      </p:sp>
      <p:sp>
        <p:nvSpPr>
          <p:cNvPr id="13" name="TextBox 12"/>
          <p:cNvSpPr txBox="1"/>
          <p:nvPr/>
        </p:nvSpPr>
        <p:spPr>
          <a:xfrm>
            <a:off x="2102069" y="2869324"/>
            <a:ext cx="630621" cy="304800"/>
          </a:xfrm>
          <a:prstGeom prst="rect">
            <a:avLst/>
          </a:prstGeom>
          <a:solidFill>
            <a:schemeClr val="bg1"/>
          </a:solidFill>
        </p:spPr>
        <p:txBody>
          <a:bodyPr wrap="square" rtlCol="0">
            <a:spAutoFit/>
          </a:bodyPr>
          <a:lstStyle/>
          <a:p>
            <a:endParaRPr lang="en-CA" dirty="0"/>
          </a:p>
        </p:txBody>
      </p:sp>
      <p:sp>
        <p:nvSpPr>
          <p:cNvPr id="14" name="TextBox 13"/>
          <p:cNvSpPr txBox="1"/>
          <p:nvPr/>
        </p:nvSpPr>
        <p:spPr>
          <a:xfrm>
            <a:off x="3121572" y="2911366"/>
            <a:ext cx="1072056" cy="346841"/>
          </a:xfrm>
          <a:prstGeom prst="rect">
            <a:avLst/>
          </a:prstGeom>
          <a:solidFill>
            <a:schemeClr val="bg1"/>
          </a:solidFill>
        </p:spPr>
        <p:txBody>
          <a:bodyPr wrap="square" rtlCol="0">
            <a:spAutoFit/>
          </a:bodyPr>
          <a:lstStyle/>
          <a:p>
            <a:endParaRPr lang="en-CA" dirty="0"/>
          </a:p>
        </p:txBody>
      </p:sp>
      <p:sp>
        <p:nvSpPr>
          <p:cNvPr id="15" name="TextBox 14"/>
          <p:cNvSpPr txBox="1"/>
          <p:nvPr/>
        </p:nvSpPr>
        <p:spPr>
          <a:xfrm>
            <a:off x="4571999" y="2869324"/>
            <a:ext cx="840829" cy="349868"/>
          </a:xfrm>
          <a:prstGeom prst="rect">
            <a:avLst/>
          </a:prstGeom>
          <a:solidFill>
            <a:schemeClr val="bg1"/>
          </a:solidFill>
        </p:spPr>
        <p:txBody>
          <a:bodyPr wrap="square" rtlCol="0">
            <a:spAutoFit/>
          </a:bodyPr>
          <a:lstStyle/>
          <a:p>
            <a:endParaRPr lang="en-CA" dirty="0"/>
          </a:p>
        </p:txBody>
      </p:sp>
      <p:sp>
        <p:nvSpPr>
          <p:cNvPr id="17" name="TextBox 16"/>
          <p:cNvSpPr txBox="1"/>
          <p:nvPr/>
        </p:nvSpPr>
        <p:spPr>
          <a:xfrm>
            <a:off x="5707814" y="2999190"/>
            <a:ext cx="840829" cy="349868"/>
          </a:xfrm>
          <a:prstGeom prst="rect">
            <a:avLst/>
          </a:prstGeom>
          <a:solidFill>
            <a:schemeClr val="bg1"/>
          </a:solidFill>
        </p:spPr>
        <p:txBody>
          <a:bodyPr wrap="square" rtlCol="0">
            <a:spAutoFit/>
          </a:bodyPr>
          <a:lstStyle/>
          <a:p>
            <a:endParaRPr lang="en-CA" dirty="0"/>
          </a:p>
        </p:txBody>
      </p:sp>
      <p:sp>
        <p:nvSpPr>
          <p:cNvPr id="18" name="TextBox 17"/>
          <p:cNvSpPr txBox="1"/>
          <p:nvPr/>
        </p:nvSpPr>
        <p:spPr>
          <a:xfrm>
            <a:off x="7011791" y="2895600"/>
            <a:ext cx="1051038" cy="323592"/>
          </a:xfrm>
          <a:prstGeom prst="rect">
            <a:avLst/>
          </a:prstGeom>
          <a:solidFill>
            <a:schemeClr val="bg1"/>
          </a:solidFill>
        </p:spPr>
        <p:txBody>
          <a:bodyPr wrap="square" rtlCol="0">
            <a:spAutoFit/>
          </a:bodyPr>
          <a:lstStyle/>
          <a:p>
            <a:endParaRPr lang="en-CA" dirty="0"/>
          </a:p>
        </p:txBody>
      </p:sp>
      <p:sp>
        <p:nvSpPr>
          <p:cNvPr id="19" name="TextBox 18"/>
          <p:cNvSpPr txBox="1"/>
          <p:nvPr/>
        </p:nvSpPr>
        <p:spPr>
          <a:xfrm>
            <a:off x="1324302" y="3757449"/>
            <a:ext cx="977464" cy="352096"/>
          </a:xfrm>
          <a:prstGeom prst="rect">
            <a:avLst/>
          </a:prstGeom>
          <a:solidFill>
            <a:schemeClr val="bg1"/>
          </a:solidFill>
        </p:spPr>
        <p:txBody>
          <a:bodyPr wrap="square" rtlCol="0">
            <a:spAutoFit/>
          </a:bodyPr>
          <a:lstStyle/>
          <a:p>
            <a:endParaRPr lang="en-CA" dirty="0"/>
          </a:p>
        </p:txBody>
      </p:sp>
      <p:sp>
        <p:nvSpPr>
          <p:cNvPr id="20" name="TextBox 19"/>
          <p:cNvSpPr txBox="1"/>
          <p:nvPr/>
        </p:nvSpPr>
        <p:spPr>
          <a:xfrm>
            <a:off x="2565918" y="3773214"/>
            <a:ext cx="1144234" cy="349868"/>
          </a:xfrm>
          <a:prstGeom prst="rect">
            <a:avLst/>
          </a:prstGeom>
          <a:solidFill>
            <a:schemeClr val="bg1"/>
          </a:solidFill>
        </p:spPr>
        <p:txBody>
          <a:bodyPr wrap="square" rtlCol="0">
            <a:spAutoFit/>
          </a:bodyPr>
          <a:lstStyle/>
          <a:p>
            <a:endParaRPr lang="en-CA" dirty="0"/>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1624</Words>
  <Application>Microsoft Office PowerPoint</Application>
  <PresentationFormat>On-screen Show (16:9)</PresentationFormat>
  <Paragraphs>146</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PT Sans Narrow</vt:lpstr>
      <vt:lpstr>Open Sans</vt:lpstr>
      <vt:lpstr>Arial</vt:lpstr>
      <vt:lpstr>Tropic</vt:lpstr>
      <vt:lpstr>LAW 12</vt:lpstr>
      <vt:lpstr>Key Terms</vt:lpstr>
      <vt:lpstr>Criminal Code Offenses</vt:lpstr>
      <vt:lpstr>Parts of the Criminal Code</vt:lpstr>
      <vt:lpstr>Violent Crimes</vt:lpstr>
      <vt:lpstr>PowerPoint Presentation</vt:lpstr>
      <vt:lpstr>PowerPoint Presentation</vt:lpstr>
      <vt:lpstr>Homicide</vt:lpstr>
      <vt:lpstr>PowerPoint Presentation</vt:lpstr>
      <vt:lpstr>Murder</vt:lpstr>
      <vt:lpstr>First versus Second-Degree Murder</vt:lpstr>
      <vt:lpstr>Murder Sentencing</vt:lpstr>
      <vt:lpstr>Manslaughter</vt:lpstr>
      <vt:lpstr>When Murder becomes Manslaughter</vt:lpstr>
      <vt:lpstr>Manslaughter: Provocation</vt:lpstr>
      <vt:lpstr>Manslaughter: Intoxication</vt:lpstr>
      <vt:lpstr>Assisted Suicide</vt:lpstr>
      <vt:lpstr>Euthanasia</vt:lpstr>
      <vt:lpstr>Assault</vt:lpstr>
      <vt:lpstr>Level One Assault</vt:lpstr>
      <vt:lpstr>Level Two Assault </vt:lpstr>
      <vt:lpstr>Level Three Assault</vt:lpstr>
      <vt:lpstr>Sexual Assault</vt:lpstr>
      <vt:lpstr>Level One Sexual Assault</vt:lpstr>
      <vt:lpstr>Level Two Sexual Assault</vt:lpstr>
      <vt:lpstr>Level Three Sexual Assault</vt:lpstr>
      <vt:lpstr>Consent</vt:lpstr>
      <vt:lpstr>Age of Consent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12</dc:title>
  <dc:creator>EMILY BABSTOCK</dc:creator>
  <cp:lastModifiedBy>Windows User</cp:lastModifiedBy>
  <cp:revision>3</cp:revision>
  <dcterms:modified xsi:type="dcterms:W3CDTF">2020-05-12T18:04:18Z</dcterms:modified>
</cp:coreProperties>
</file>